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77" r:id="rId2"/>
    <p:sldId id="256" r:id="rId3"/>
    <p:sldId id="257" r:id="rId4"/>
    <p:sldId id="258" r:id="rId5"/>
    <p:sldId id="259" r:id="rId6"/>
    <p:sldId id="272" r:id="rId7"/>
    <p:sldId id="260" r:id="rId8"/>
    <p:sldId id="262" r:id="rId9"/>
    <p:sldId id="268" r:id="rId10"/>
    <p:sldId id="267" r:id="rId11"/>
    <p:sldId id="270" r:id="rId12"/>
    <p:sldId id="269" r:id="rId13"/>
    <p:sldId id="263" r:id="rId14"/>
    <p:sldId id="271" r:id="rId15"/>
    <p:sldId id="275" r:id="rId16"/>
    <p:sldId id="264" r:id="rId17"/>
    <p:sldId id="273" r:id="rId18"/>
    <p:sldId id="276" r:id="rId19"/>
    <p:sldId id="274" r:id="rId20"/>
  </p:sldIdLst>
  <p:sldSz cx="12192000" cy="6858000"/>
  <p:notesSz cx="6858000" cy="9144000"/>
  <p:embeddedFontLst>
    <p:embeddedFont>
      <p:font typeface="배달의민족 한나체 Air" panose="020B0600000101010101" pitchFamily="50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010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9" autoAdjust="0"/>
    <p:restoredTop sz="94660"/>
  </p:normalViewPr>
  <p:slideViewPr>
    <p:cSldViewPr snapToGrid="0">
      <p:cViewPr varScale="1">
        <p:scale>
          <a:sx n="76" d="100"/>
          <a:sy n="76" d="100"/>
        </p:scale>
        <p:origin x="90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fif>
</file>

<file path=ppt/media/image3.jpg>
</file>

<file path=ppt/media/image30.jfif>
</file>

<file path=ppt/media/image31.JPG>
</file>

<file path=ppt/media/image32.JPG>
</file>

<file path=ppt/media/image33.JPG>
</file>

<file path=ppt/media/image34.JPG>
</file>

<file path=ppt/media/image35.JPG>
</file>

<file path=ppt/media/image36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9CE54-9AB5-439F-8195-47CB35C7F98C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BD20D-9ECF-4EB5-8A92-94B64C8E7D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1480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9CE54-9AB5-439F-8195-47CB35C7F98C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BD20D-9ECF-4EB5-8A92-94B64C8E7D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9114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9CE54-9AB5-439F-8195-47CB35C7F98C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BD20D-9ECF-4EB5-8A92-94B64C8E7D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0627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9CE54-9AB5-439F-8195-47CB35C7F98C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BD20D-9ECF-4EB5-8A92-94B64C8E7D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151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9CE54-9AB5-439F-8195-47CB35C7F98C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BD20D-9ECF-4EB5-8A92-94B64C8E7D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0458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9CE54-9AB5-439F-8195-47CB35C7F98C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BD20D-9ECF-4EB5-8A92-94B64C8E7D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0593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9CE54-9AB5-439F-8195-47CB35C7F98C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BD20D-9ECF-4EB5-8A92-94B64C8E7D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8836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9CE54-9AB5-439F-8195-47CB35C7F98C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BD20D-9ECF-4EB5-8A92-94B64C8E7D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4105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9CE54-9AB5-439F-8195-47CB35C7F98C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BD20D-9ECF-4EB5-8A92-94B64C8E7D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6087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9CE54-9AB5-439F-8195-47CB35C7F98C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BD20D-9ECF-4EB5-8A92-94B64C8E7D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466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9CE54-9AB5-439F-8195-47CB35C7F98C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BD20D-9ECF-4EB5-8A92-94B64C8E7D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4253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9CE54-9AB5-439F-8195-47CB35C7F98C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BD20D-9ECF-4EB5-8A92-94B64C8E7D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2242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fi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f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8.png"/><Relationship Id="rId18" Type="http://schemas.openxmlformats.org/officeDocument/2006/relationships/image" Target="../media/image21.png"/><Relationship Id="rId3" Type="http://schemas.openxmlformats.org/officeDocument/2006/relationships/image" Target="../media/image11.png"/><Relationship Id="rId21" Type="http://schemas.openxmlformats.org/officeDocument/2006/relationships/image" Target="../media/image24.png"/><Relationship Id="rId7" Type="http://schemas.openxmlformats.org/officeDocument/2006/relationships/image" Target="../media/image14.png"/><Relationship Id="rId12" Type="http://schemas.microsoft.com/office/2007/relationships/hdphoto" Target="../media/hdphoto3.wdp"/><Relationship Id="rId17" Type="http://schemas.openxmlformats.org/officeDocument/2006/relationships/image" Target="../media/image20.png"/><Relationship Id="rId2" Type="http://schemas.openxmlformats.org/officeDocument/2006/relationships/image" Target="../media/image10.png"/><Relationship Id="rId16" Type="http://schemas.microsoft.com/office/2007/relationships/hdphoto" Target="../media/hdphoto5.wdp"/><Relationship Id="rId20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7.png"/><Relationship Id="rId24" Type="http://schemas.openxmlformats.org/officeDocument/2006/relationships/image" Target="../media/image27.png"/><Relationship Id="rId5" Type="http://schemas.openxmlformats.org/officeDocument/2006/relationships/image" Target="../media/image12.png"/><Relationship Id="rId15" Type="http://schemas.openxmlformats.org/officeDocument/2006/relationships/image" Target="../media/image19.png"/><Relationship Id="rId23" Type="http://schemas.openxmlformats.org/officeDocument/2006/relationships/image" Target="../media/image26.png"/><Relationship Id="rId10" Type="http://schemas.microsoft.com/office/2007/relationships/hdphoto" Target="../media/hdphoto2.wdp"/><Relationship Id="rId19" Type="http://schemas.openxmlformats.org/officeDocument/2006/relationships/image" Target="../media/image22.png"/><Relationship Id="rId4" Type="http://schemas.microsoft.com/office/2007/relationships/hdphoto" Target="../media/hdphoto1.wdp"/><Relationship Id="rId9" Type="http://schemas.openxmlformats.org/officeDocument/2006/relationships/image" Target="../media/image16.png"/><Relationship Id="rId14" Type="http://schemas.microsoft.com/office/2007/relationships/hdphoto" Target="../media/hdphoto4.wdp"/><Relationship Id="rId22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734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xmlns="" id="{0466A268-231D-4392-B7E2-8BADD0EF7957}"/>
              </a:ext>
            </a:extLst>
          </p:cNvPr>
          <p:cNvGrpSpPr/>
          <p:nvPr/>
        </p:nvGrpSpPr>
        <p:grpSpPr>
          <a:xfrm>
            <a:off x="456664" y="1270001"/>
            <a:ext cx="11278671" cy="5588000"/>
            <a:chOff x="357536" y="745474"/>
            <a:chExt cx="11278671" cy="5583185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xmlns="" id="{6072BEFA-330D-4840-A382-7D861F1DF780}"/>
                </a:ext>
              </a:extLst>
            </p:cNvPr>
            <p:cNvSpPr/>
            <p:nvPr/>
          </p:nvSpPr>
          <p:spPr>
            <a:xfrm>
              <a:off x="3209376" y="5916283"/>
              <a:ext cx="5773269" cy="412376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OS</a:t>
              </a:r>
              <a:endParaRPr lang="ko-KR" altLang="en-US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xmlns="" id="{A304ED5C-2780-4194-9029-7B061DC62072}"/>
                </a:ext>
              </a:extLst>
            </p:cNvPr>
            <p:cNvSpPr/>
            <p:nvPr/>
          </p:nvSpPr>
          <p:spPr>
            <a:xfrm>
              <a:off x="3209373" y="5503907"/>
              <a:ext cx="5773268" cy="412376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JVM</a:t>
              </a:r>
              <a:endParaRPr lang="ko-KR" altLang="en-US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xmlns="" id="{CB7CE741-18E2-426C-B57C-D8EB3424BAA3}"/>
                </a:ext>
              </a:extLst>
            </p:cNvPr>
            <p:cNvSpPr/>
            <p:nvPr/>
          </p:nvSpPr>
          <p:spPr>
            <a:xfrm>
              <a:off x="3209366" y="5091531"/>
              <a:ext cx="5773268" cy="412376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TOMCAT</a:t>
              </a:r>
              <a:endParaRPr lang="ko-KR" altLang="en-US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xmlns="" id="{9D83AE47-F5A3-4261-9B11-88936918A460}"/>
                </a:ext>
              </a:extLst>
            </p:cNvPr>
            <p:cNvSpPr/>
            <p:nvPr/>
          </p:nvSpPr>
          <p:spPr>
            <a:xfrm>
              <a:off x="3209366" y="1256320"/>
              <a:ext cx="5773268" cy="3835211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xmlns="" id="{D55F4A5E-6798-48ED-AF3D-72B13B8AB958}"/>
                </a:ext>
              </a:extLst>
            </p:cNvPr>
            <p:cNvSpPr/>
            <p:nvPr/>
          </p:nvSpPr>
          <p:spPr>
            <a:xfrm>
              <a:off x="3209366" y="745474"/>
              <a:ext cx="5773268" cy="475129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Server</a:t>
              </a:r>
              <a:endPara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xmlns="" id="{B882CA03-80A1-463C-BE66-7933F7ECC0DB}"/>
                </a:ext>
              </a:extLst>
            </p:cNvPr>
            <p:cNvSpPr/>
            <p:nvPr/>
          </p:nvSpPr>
          <p:spPr>
            <a:xfrm>
              <a:off x="5190525" y="2181647"/>
              <a:ext cx="1792941" cy="756394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Handler</a:t>
              </a:r>
            </a:p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Mapping</a:t>
              </a:r>
              <a:endParaRPr lang="ko-KR" altLang="en-US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xmlns="" id="{D5BD5ED4-9586-4463-B8E1-C71021CC1C1A}"/>
                </a:ext>
              </a:extLst>
            </p:cNvPr>
            <p:cNvSpPr/>
            <p:nvPr/>
          </p:nvSpPr>
          <p:spPr>
            <a:xfrm>
              <a:off x="5199532" y="1306051"/>
              <a:ext cx="1792941" cy="578223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Controller</a:t>
              </a:r>
              <a:endParaRPr lang="ko-KR" altLang="en-US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xmlns="" id="{D8AF2124-ED38-4E22-BDDD-8F76A1E3E864}"/>
                </a:ext>
              </a:extLst>
            </p:cNvPr>
            <p:cNvSpPr/>
            <p:nvPr/>
          </p:nvSpPr>
          <p:spPr>
            <a:xfrm>
              <a:off x="5177063" y="3299572"/>
              <a:ext cx="1792941" cy="633133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Dispatcher</a:t>
              </a:r>
            </a:p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Servlet</a:t>
              </a:r>
              <a:endParaRPr lang="ko-KR" altLang="en-US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xmlns="" id="{098F2C24-5374-4D78-A31E-7B1DBE194F9D}"/>
                </a:ext>
              </a:extLst>
            </p:cNvPr>
            <p:cNvSpPr/>
            <p:nvPr/>
          </p:nvSpPr>
          <p:spPr>
            <a:xfrm>
              <a:off x="7189693" y="2058803"/>
              <a:ext cx="1792941" cy="875880"/>
            </a:xfrm>
            <a:prstGeom prst="round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Mapper</a:t>
              </a:r>
              <a:endParaRPr lang="ko-KR" altLang="en-US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xmlns="" id="{CEBC429E-9B4F-4833-8D1D-997177641974}"/>
                </a:ext>
              </a:extLst>
            </p:cNvPr>
            <p:cNvSpPr/>
            <p:nvPr/>
          </p:nvSpPr>
          <p:spPr>
            <a:xfrm>
              <a:off x="3209366" y="1884274"/>
              <a:ext cx="1792941" cy="1468383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Model</a:t>
              </a:r>
            </a:p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(DAO)</a:t>
              </a:r>
            </a:p>
            <a:p>
              <a:pPr algn="ctr"/>
              <a:endParaRPr lang="en-US" altLang="ko-KR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  <a:p>
              <a:pPr algn="ctr"/>
              <a:endParaRPr lang="en-US" altLang="ko-KR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  <a:p>
              <a:pPr algn="ctr"/>
              <a:endParaRPr lang="ko-KR" altLang="en-US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xmlns="" id="{6C97450B-FACE-47E0-8E60-0B4E00AF4A9F}"/>
                </a:ext>
              </a:extLst>
            </p:cNvPr>
            <p:cNvSpPr/>
            <p:nvPr/>
          </p:nvSpPr>
          <p:spPr>
            <a:xfrm>
              <a:off x="3221253" y="2549927"/>
              <a:ext cx="1792941" cy="756395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View</a:t>
              </a:r>
            </a:p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(JSP)</a:t>
              </a:r>
              <a:endParaRPr lang="ko-KR" altLang="en-US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xmlns="" id="{B401AB90-ED3C-4F06-A1CA-B9643BD45C98}"/>
                </a:ext>
              </a:extLst>
            </p:cNvPr>
            <p:cNvGrpSpPr/>
            <p:nvPr/>
          </p:nvGrpSpPr>
          <p:grpSpPr>
            <a:xfrm>
              <a:off x="9300900" y="1839447"/>
              <a:ext cx="2335307" cy="3328710"/>
              <a:chOff x="9031927" y="1810872"/>
              <a:chExt cx="2335307" cy="3328710"/>
            </a:xfrm>
          </p:grpSpPr>
          <p:sp>
            <p:nvSpPr>
              <p:cNvPr id="22" name="사각형: 둥근 모서리 21">
                <a:extLst>
                  <a:ext uri="{FF2B5EF4-FFF2-40B4-BE49-F238E27FC236}">
                    <a16:creationId xmlns:a16="http://schemas.microsoft.com/office/drawing/2014/main" xmlns="" id="{1F0AED49-DA85-4229-9E12-357A35970AF9}"/>
                  </a:ext>
                </a:extLst>
              </p:cNvPr>
              <p:cNvSpPr/>
              <p:nvPr/>
            </p:nvSpPr>
            <p:spPr>
              <a:xfrm>
                <a:off x="9031927" y="1810872"/>
                <a:ext cx="2335307" cy="475129"/>
              </a:xfrm>
              <a:prstGeom prst="round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DB</a:t>
                </a:r>
                <a:endParaRPr lang="ko-KR" altLang="en-US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endParaRPr>
              </a:p>
            </p:txBody>
          </p:sp>
          <p:grpSp>
            <p:nvGrpSpPr>
              <p:cNvPr id="35" name="그룹 34">
                <a:extLst>
                  <a:ext uri="{FF2B5EF4-FFF2-40B4-BE49-F238E27FC236}">
                    <a16:creationId xmlns:a16="http://schemas.microsoft.com/office/drawing/2014/main" xmlns="" id="{4E8BF80D-F26A-480A-ABEC-8BB3620EC6DF}"/>
                  </a:ext>
                </a:extLst>
              </p:cNvPr>
              <p:cNvGrpSpPr/>
              <p:nvPr/>
            </p:nvGrpSpPr>
            <p:grpSpPr>
              <a:xfrm>
                <a:off x="9063304" y="2459410"/>
                <a:ext cx="2303930" cy="2680172"/>
                <a:chOff x="9067800" y="1652585"/>
                <a:chExt cx="2303930" cy="2680172"/>
              </a:xfrm>
              <a:solidFill>
                <a:schemeClr val="accent1"/>
              </a:solidFill>
            </p:grpSpPr>
            <p:sp>
              <p:nvSpPr>
                <p:cNvPr id="34" name="순서도: 자기 디스크 33">
                  <a:extLst>
                    <a:ext uri="{FF2B5EF4-FFF2-40B4-BE49-F238E27FC236}">
                      <a16:creationId xmlns:a16="http://schemas.microsoft.com/office/drawing/2014/main" xmlns="" id="{9CFEED8A-8470-4FC6-9C87-D4B803ED74A9}"/>
                    </a:ext>
                  </a:extLst>
                </p:cNvPr>
                <p:cNvSpPr/>
                <p:nvPr/>
              </p:nvSpPr>
              <p:spPr>
                <a:xfrm>
                  <a:off x="9067800" y="3429000"/>
                  <a:ext cx="2303930" cy="903757"/>
                </a:xfrm>
                <a:prstGeom prst="flowChartMagneticDisk">
                  <a:avLst/>
                </a:prstGeom>
                <a:grpFill/>
                <a:ln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endParaRPr>
                </a:p>
              </p:txBody>
            </p:sp>
            <p:sp>
              <p:nvSpPr>
                <p:cNvPr id="33" name="순서도: 자기 디스크 32">
                  <a:extLst>
                    <a:ext uri="{FF2B5EF4-FFF2-40B4-BE49-F238E27FC236}">
                      <a16:creationId xmlns:a16="http://schemas.microsoft.com/office/drawing/2014/main" xmlns="" id="{21B325D5-4795-4842-A406-CDD99B66036E}"/>
                    </a:ext>
                  </a:extLst>
                </p:cNvPr>
                <p:cNvSpPr/>
                <p:nvPr/>
              </p:nvSpPr>
              <p:spPr>
                <a:xfrm>
                  <a:off x="9067800" y="2879072"/>
                  <a:ext cx="2303930" cy="903757"/>
                </a:xfrm>
                <a:prstGeom prst="flowChartMagneticDisk">
                  <a:avLst/>
                </a:prstGeom>
                <a:grpFill/>
                <a:ln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endParaRPr>
                </a:p>
              </p:txBody>
            </p:sp>
            <p:sp>
              <p:nvSpPr>
                <p:cNvPr id="32" name="순서도: 자기 디스크 31">
                  <a:extLst>
                    <a:ext uri="{FF2B5EF4-FFF2-40B4-BE49-F238E27FC236}">
                      <a16:creationId xmlns:a16="http://schemas.microsoft.com/office/drawing/2014/main" xmlns="" id="{9F01A97E-3785-48FD-9E2F-51256992C30B}"/>
                    </a:ext>
                  </a:extLst>
                </p:cNvPr>
                <p:cNvSpPr/>
                <p:nvPr/>
              </p:nvSpPr>
              <p:spPr>
                <a:xfrm>
                  <a:off x="9067800" y="2263025"/>
                  <a:ext cx="2303930" cy="903757"/>
                </a:xfrm>
                <a:prstGeom prst="flowChartMagneticDisk">
                  <a:avLst/>
                </a:prstGeom>
                <a:grpFill/>
                <a:ln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endParaRPr>
                </a:p>
              </p:txBody>
            </p:sp>
            <p:sp>
              <p:nvSpPr>
                <p:cNvPr id="31" name="순서도: 자기 디스크 30">
                  <a:extLst>
                    <a:ext uri="{FF2B5EF4-FFF2-40B4-BE49-F238E27FC236}">
                      <a16:creationId xmlns:a16="http://schemas.microsoft.com/office/drawing/2014/main" xmlns="" id="{A6E98028-A537-4CC2-8627-BEA0558B26E3}"/>
                    </a:ext>
                  </a:extLst>
                </p:cNvPr>
                <p:cNvSpPr/>
                <p:nvPr/>
              </p:nvSpPr>
              <p:spPr>
                <a:xfrm>
                  <a:off x="9067800" y="1652585"/>
                  <a:ext cx="2303930" cy="903757"/>
                </a:xfrm>
                <a:prstGeom prst="flowChartMagneticDisk">
                  <a:avLst/>
                </a:prstGeom>
                <a:grpFill/>
                <a:ln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endParaRPr>
                </a:p>
              </p:txBody>
            </p:sp>
          </p:grpSp>
        </p:grp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xmlns="" id="{CB0158DE-E9DD-4E1B-968E-A675426B4E93}"/>
                </a:ext>
              </a:extLst>
            </p:cNvPr>
            <p:cNvSpPr/>
            <p:nvPr/>
          </p:nvSpPr>
          <p:spPr>
            <a:xfrm>
              <a:off x="7011294" y="3750974"/>
              <a:ext cx="1888866" cy="412376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MYBATIS(xml)</a:t>
              </a:r>
              <a:endParaRPr lang="ko-KR" altLang="en-US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42" name="화살표: 위쪽/아래쪽 41">
              <a:extLst>
                <a:ext uri="{FF2B5EF4-FFF2-40B4-BE49-F238E27FC236}">
                  <a16:creationId xmlns:a16="http://schemas.microsoft.com/office/drawing/2014/main" xmlns="" id="{62B7B841-D61E-459E-9130-61B82CDB0D84}"/>
                </a:ext>
              </a:extLst>
            </p:cNvPr>
            <p:cNvSpPr/>
            <p:nvPr/>
          </p:nvSpPr>
          <p:spPr>
            <a:xfrm>
              <a:off x="8086163" y="2934683"/>
              <a:ext cx="170363" cy="771662"/>
            </a:xfrm>
            <a:prstGeom prst="up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43" name="화살표: 위로 굽음 42">
              <a:extLst>
                <a:ext uri="{FF2B5EF4-FFF2-40B4-BE49-F238E27FC236}">
                  <a16:creationId xmlns:a16="http://schemas.microsoft.com/office/drawing/2014/main" xmlns="" id="{28735E70-9628-4C80-8025-3AC89B01726B}"/>
                </a:ext>
              </a:extLst>
            </p:cNvPr>
            <p:cNvSpPr/>
            <p:nvPr/>
          </p:nvSpPr>
          <p:spPr>
            <a:xfrm rot="10800000">
              <a:off x="4029581" y="1489543"/>
              <a:ext cx="1066833" cy="337020"/>
            </a:xfrm>
            <a:prstGeom prst="bentUp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44" name="화살표: 위로 굽음 43">
              <a:extLst>
                <a:ext uri="{FF2B5EF4-FFF2-40B4-BE49-F238E27FC236}">
                  <a16:creationId xmlns:a16="http://schemas.microsoft.com/office/drawing/2014/main" xmlns="" id="{CF30283B-3134-49A8-9A88-55E3BB157480}"/>
                </a:ext>
              </a:extLst>
            </p:cNvPr>
            <p:cNvSpPr/>
            <p:nvPr/>
          </p:nvSpPr>
          <p:spPr>
            <a:xfrm rot="5400000">
              <a:off x="3667818" y="3694120"/>
              <a:ext cx="1211068" cy="487542"/>
            </a:xfrm>
            <a:prstGeom prst="bentUp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46" name="화살표: 위로 굽음 45">
              <a:extLst>
                <a:ext uri="{FF2B5EF4-FFF2-40B4-BE49-F238E27FC236}">
                  <a16:creationId xmlns:a16="http://schemas.microsoft.com/office/drawing/2014/main" xmlns="" id="{45C9B3DE-FF6E-4CA0-90F2-5B2F84410326}"/>
                </a:ext>
              </a:extLst>
            </p:cNvPr>
            <p:cNvSpPr/>
            <p:nvPr/>
          </p:nvSpPr>
          <p:spPr>
            <a:xfrm flipV="1">
              <a:off x="6992443" y="1503979"/>
              <a:ext cx="1264083" cy="419099"/>
            </a:xfrm>
            <a:prstGeom prst="bentUpArrow">
              <a:avLst>
                <a:gd name="adj1" fmla="val 25000"/>
                <a:gd name="adj2" fmla="val 25000"/>
                <a:gd name="adj3" fmla="val 25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50" name="화살표: 위쪽 49">
              <a:extLst>
                <a:ext uri="{FF2B5EF4-FFF2-40B4-BE49-F238E27FC236}">
                  <a16:creationId xmlns:a16="http://schemas.microsoft.com/office/drawing/2014/main" xmlns="" id="{C5239BB0-3506-4E25-9481-28403E375044}"/>
                </a:ext>
              </a:extLst>
            </p:cNvPr>
            <p:cNvSpPr/>
            <p:nvPr/>
          </p:nvSpPr>
          <p:spPr>
            <a:xfrm>
              <a:off x="6001813" y="2934683"/>
              <a:ext cx="170363" cy="379458"/>
            </a:xfrm>
            <a:prstGeom prst="up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51" name="화살표: 위쪽 50">
              <a:extLst>
                <a:ext uri="{FF2B5EF4-FFF2-40B4-BE49-F238E27FC236}">
                  <a16:creationId xmlns:a16="http://schemas.microsoft.com/office/drawing/2014/main" xmlns="" id="{7E51C9F0-C63B-4736-9373-0990D4E4FFDD}"/>
                </a:ext>
              </a:extLst>
            </p:cNvPr>
            <p:cNvSpPr/>
            <p:nvPr/>
          </p:nvSpPr>
          <p:spPr>
            <a:xfrm>
              <a:off x="6010818" y="1839313"/>
              <a:ext cx="170363" cy="379458"/>
            </a:xfrm>
            <a:prstGeom prst="up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52" name="화살표: 위쪽 51">
              <a:extLst>
                <a:ext uri="{FF2B5EF4-FFF2-40B4-BE49-F238E27FC236}">
                  <a16:creationId xmlns:a16="http://schemas.microsoft.com/office/drawing/2014/main" xmlns="" id="{6E740348-2230-46A0-B5E5-24FA6F48E012}"/>
                </a:ext>
              </a:extLst>
            </p:cNvPr>
            <p:cNvSpPr/>
            <p:nvPr/>
          </p:nvSpPr>
          <p:spPr>
            <a:xfrm>
              <a:off x="6001812" y="3896144"/>
              <a:ext cx="179369" cy="307183"/>
            </a:xfrm>
            <a:prstGeom prst="up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xmlns="" id="{3BA93502-DCCC-4EE8-841C-53774025E6EE}"/>
                </a:ext>
              </a:extLst>
            </p:cNvPr>
            <p:cNvSpPr/>
            <p:nvPr/>
          </p:nvSpPr>
          <p:spPr>
            <a:xfrm>
              <a:off x="381814" y="2299449"/>
              <a:ext cx="2379317" cy="244176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59" name="사각형: 둥근 모서리 58">
              <a:extLst>
                <a:ext uri="{FF2B5EF4-FFF2-40B4-BE49-F238E27FC236}">
                  <a16:creationId xmlns:a16="http://schemas.microsoft.com/office/drawing/2014/main" xmlns="" id="{BF15D688-7D0D-48F1-B399-E7E75CB0BA31}"/>
                </a:ext>
              </a:extLst>
            </p:cNvPr>
            <p:cNvSpPr/>
            <p:nvPr/>
          </p:nvSpPr>
          <p:spPr>
            <a:xfrm>
              <a:off x="357536" y="1768500"/>
              <a:ext cx="2393653" cy="413149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Browser</a:t>
              </a:r>
              <a:endPara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pic>
          <p:nvPicPr>
            <p:cNvPr id="60" name="Picture 4" descr="web browser icon에 대한 이미지 검색결과">
              <a:extLst>
                <a:ext uri="{FF2B5EF4-FFF2-40B4-BE49-F238E27FC236}">
                  <a16:creationId xmlns:a16="http://schemas.microsoft.com/office/drawing/2014/main" xmlns="" id="{7037246A-2C68-4F3E-A0B3-6E62BAA003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9621" y="2464876"/>
              <a:ext cx="672073" cy="672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2" name="그림 61" descr="그리기이(가) 표시된 사진&#10;&#10;자동 생성된 설명">
              <a:extLst>
                <a:ext uri="{FF2B5EF4-FFF2-40B4-BE49-F238E27FC236}">
                  <a16:creationId xmlns:a16="http://schemas.microsoft.com/office/drawing/2014/main" xmlns="" id="{0547AD93-A384-4725-A101-AE69B189AF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3990" y="2463405"/>
              <a:ext cx="613235" cy="613235"/>
            </a:xfrm>
            <a:prstGeom prst="rect">
              <a:avLst/>
            </a:prstGeom>
          </p:spPr>
        </p:pic>
        <p:pic>
          <p:nvPicPr>
            <p:cNvPr id="68" name="그림 67" descr="시계, 그리기이(가) 표시된 사진&#10;&#10;자동 생성된 설명">
              <a:extLst>
                <a:ext uri="{FF2B5EF4-FFF2-40B4-BE49-F238E27FC236}">
                  <a16:creationId xmlns:a16="http://schemas.microsoft.com/office/drawing/2014/main" xmlns="" id="{234CA429-CA7A-4AFE-B091-C48173B0E5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33870" y="2443724"/>
              <a:ext cx="585788" cy="585788"/>
            </a:xfrm>
            <a:prstGeom prst="rect">
              <a:avLst/>
            </a:prstGeom>
          </p:spPr>
        </p:pic>
        <p:sp>
          <p:nvSpPr>
            <p:cNvPr id="69" name="사각형: 둥근 모서리 68">
              <a:extLst>
                <a:ext uri="{FF2B5EF4-FFF2-40B4-BE49-F238E27FC236}">
                  <a16:creationId xmlns:a16="http://schemas.microsoft.com/office/drawing/2014/main" xmlns="" id="{53364AE0-B530-4C28-BADC-45E5E3372269}"/>
                </a:ext>
              </a:extLst>
            </p:cNvPr>
            <p:cNvSpPr/>
            <p:nvPr/>
          </p:nvSpPr>
          <p:spPr>
            <a:xfrm>
              <a:off x="4536962" y="4235403"/>
              <a:ext cx="3190086" cy="41237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VIEW RESOLVER</a:t>
              </a:r>
              <a:endParaRPr lang="ko-KR" altLang="en-US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xmlns="" id="{A7DDF04D-2960-40BB-9A3C-1BD143D05908}"/>
                </a:ext>
              </a:extLst>
            </p:cNvPr>
            <p:cNvGrpSpPr/>
            <p:nvPr/>
          </p:nvGrpSpPr>
          <p:grpSpPr>
            <a:xfrm>
              <a:off x="657893" y="3165944"/>
              <a:ext cx="1810049" cy="1098456"/>
              <a:chOff x="388920" y="3137369"/>
              <a:chExt cx="1810049" cy="1098456"/>
            </a:xfrm>
          </p:grpSpPr>
          <p:sp>
            <p:nvSpPr>
              <p:cNvPr id="63" name="사각형: 둥근 모서리 62">
                <a:extLst>
                  <a:ext uri="{FF2B5EF4-FFF2-40B4-BE49-F238E27FC236}">
                    <a16:creationId xmlns:a16="http://schemas.microsoft.com/office/drawing/2014/main" xmlns="" id="{0240ADD2-E83A-475B-9AAA-7363F53A7E98}"/>
                  </a:ext>
                </a:extLst>
              </p:cNvPr>
              <p:cNvSpPr/>
              <p:nvPr/>
            </p:nvSpPr>
            <p:spPr>
              <a:xfrm>
                <a:off x="388920" y="3137369"/>
                <a:ext cx="1792941" cy="583262"/>
              </a:xfrm>
              <a:prstGeom prst="roundRect">
                <a:avLst/>
              </a:prstGeom>
              <a:ln w="38100">
                <a:prstDash val="sys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HTML5</a:t>
                </a:r>
              </a:p>
            </p:txBody>
          </p:sp>
          <p:sp>
            <p:nvSpPr>
              <p:cNvPr id="70" name="사각형: 둥근 모서리 69">
                <a:extLst>
                  <a:ext uri="{FF2B5EF4-FFF2-40B4-BE49-F238E27FC236}">
                    <a16:creationId xmlns:a16="http://schemas.microsoft.com/office/drawing/2014/main" xmlns="" id="{43537261-62D3-445F-B6B3-B9F6A2A6AFF3}"/>
                  </a:ext>
                </a:extLst>
              </p:cNvPr>
              <p:cNvSpPr/>
              <p:nvPr/>
            </p:nvSpPr>
            <p:spPr>
              <a:xfrm>
                <a:off x="406028" y="3652563"/>
                <a:ext cx="1792941" cy="583262"/>
              </a:xfrm>
              <a:prstGeom prst="roundRect">
                <a:avLst/>
              </a:prstGeom>
              <a:ln w="38100">
                <a:prstDash val="sys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HTTP</a:t>
                </a:r>
              </a:p>
            </p:txBody>
          </p:sp>
        </p:grpSp>
        <p:sp>
          <p:nvSpPr>
            <p:cNvPr id="66" name="화살표: 위쪽/아래쪽 65">
              <a:extLst>
                <a:ext uri="{FF2B5EF4-FFF2-40B4-BE49-F238E27FC236}">
                  <a16:creationId xmlns:a16="http://schemas.microsoft.com/office/drawing/2014/main" xmlns="" id="{0D5B061F-8F4D-4A9D-B6A6-62C421F22E7B}"/>
                </a:ext>
              </a:extLst>
            </p:cNvPr>
            <p:cNvSpPr/>
            <p:nvPr/>
          </p:nvSpPr>
          <p:spPr>
            <a:xfrm rot="6429710">
              <a:off x="3529020" y="2774608"/>
              <a:ext cx="165983" cy="2379316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xmlns="" id="{633FFB91-29A6-41AA-AC51-2C43BB54B770}"/>
                </a:ext>
              </a:extLst>
            </p:cNvPr>
            <p:cNvSpPr/>
            <p:nvPr/>
          </p:nvSpPr>
          <p:spPr>
            <a:xfrm>
              <a:off x="5594650" y="4514708"/>
              <a:ext cx="3387984" cy="581164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Spring Container</a:t>
              </a:r>
              <a:endParaRPr lang="ko-KR" altLang="en-US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cxnSp>
          <p:nvCxnSpPr>
            <p:cNvPr id="4" name="연결선: 꺾임 3">
              <a:extLst>
                <a:ext uri="{FF2B5EF4-FFF2-40B4-BE49-F238E27FC236}">
                  <a16:creationId xmlns:a16="http://schemas.microsoft.com/office/drawing/2014/main" xmlns="" id="{B37A0D50-6303-4504-A607-A4534CA53CEF}"/>
                </a:ext>
              </a:extLst>
            </p:cNvPr>
            <p:cNvCxnSpPr>
              <a:stCxn id="19" idx="3"/>
            </p:cNvCxnSpPr>
            <p:nvPr/>
          </p:nvCxnSpPr>
          <p:spPr>
            <a:xfrm>
              <a:off x="8804235" y="3932705"/>
              <a:ext cx="914400" cy="914400"/>
            </a:xfrm>
            <a:prstGeom prst="bentConnector3">
              <a:avLst/>
            </a:prstGeom>
            <a:ln w="47625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25B165FC-C7F3-4C1F-8DA2-8606F6480B82}"/>
              </a:ext>
            </a:extLst>
          </p:cNvPr>
          <p:cNvSpPr txBox="1"/>
          <p:nvPr/>
        </p:nvSpPr>
        <p:spPr>
          <a:xfrm>
            <a:off x="149720" y="-82473"/>
            <a:ext cx="75134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8000" b="1" dirty="0">
                <a:ln w="9525">
                  <a:solidFill>
                    <a:schemeClr val="bg1"/>
                  </a:solidFill>
                </a:ln>
                <a:solidFill>
                  <a:srgbClr val="FFC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endParaRPr lang="ko-KR" altLang="en-US" sz="8000" b="1" dirty="0">
              <a:ln w="9525">
                <a:solidFill>
                  <a:schemeClr val="bg1"/>
                </a:solidFill>
              </a:ln>
              <a:solidFill>
                <a:srgbClr val="FFC000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xmlns="" id="{1122141C-73EC-49DE-8742-776308CAA046}"/>
              </a:ext>
            </a:extLst>
          </p:cNvPr>
          <p:cNvCxnSpPr/>
          <p:nvPr/>
        </p:nvCxnSpPr>
        <p:spPr>
          <a:xfrm>
            <a:off x="254391" y="1056301"/>
            <a:ext cx="11365523" cy="0"/>
          </a:xfrm>
          <a:prstGeom prst="line">
            <a:avLst/>
          </a:prstGeom>
          <a:ln w="47625">
            <a:solidFill>
              <a:srgbClr val="8282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8F43B15-5E41-4EA1-8AB6-1F0C0F6EDD53}"/>
              </a:ext>
            </a:extLst>
          </p:cNvPr>
          <p:cNvSpPr txBox="1"/>
          <p:nvPr/>
        </p:nvSpPr>
        <p:spPr>
          <a:xfrm>
            <a:off x="914527" y="214848"/>
            <a:ext cx="43751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시스템 구성도</a:t>
            </a:r>
          </a:p>
        </p:txBody>
      </p:sp>
    </p:spTree>
    <p:extLst>
      <p:ext uri="{BB962C8B-B14F-4D97-AF65-F5344CB8AC3E}">
        <p14:creationId xmlns:p14="http://schemas.microsoft.com/office/powerpoint/2010/main" val="1873015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xmlns="" id="{34B672BA-FAE5-448A-9DC3-229FCF47F4C3}"/>
              </a:ext>
            </a:extLst>
          </p:cNvPr>
          <p:cNvCxnSpPr/>
          <p:nvPr/>
        </p:nvCxnSpPr>
        <p:spPr>
          <a:xfrm>
            <a:off x="254391" y="1056301"/>
            <a:ext cx="11365523" cy="0"/>
          </a:xfrm>
          <a:prstGeom prst="line">
            <a:avLst/>
          </a:prstGeom>
          <a:ln w="47625">
            <a:solidFill>
              <a:srgbClr val="8282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FAE77755-8681-4CDF-B75E-6A4E82A3EE64}"/>
              </a:ext>
            </a:extLst>
          </p:cNvPr>
          <p:cNvSpPr txBox="1"/>
          <p:nvPr/>
        </p:nvSpPr>
        <p:spPr>
          <a:xfrm>
            <a:off x="901065" y="264160"/>
            <a:ext cx="61093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초기 기획 기능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E21E2162-5839-49D8-9549-67BE5FB18106}"/>
              </a:ext>
            </a:extLst>
          </p:cNvPr>
          <p:cNvSpPr txBox="1"/>
          <p:nvPr/>
        </p:nvSpPr>
        <p:spPr>
          <a:xfrm>
            <a:off x="230896" y="-94120"/>
            <a:ext cx="75134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8000" b="1" dirty="0">
                <a:ln w="9525">
                  <a:solidFill>
                    <a:schemeClr val="bg1"/>
                  </a:solidFill>
                </a:ln>
                <a:solidFill>
                  <a:srgbClr val="FFC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endParaRPr lang="en-US" altLang="ko-KR" sz="8000" b="1" dirty="0">
              <a:solidFill>
                <a:srgbClr val="FFC000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E365F2ED-7B62-4B21-8A75-33BD6D7CA7ED}"/>
              </a:ext>
            </a:extLst>
          </p:cNvPr>
          <p:cNvSpPr/>
          <p:nvPr/>
        </p:nvSpPr>
        <p:spPr>
          <a:xfrm>
            <a:off x="230896" y="1233754"/>
            <a:ext cx="7246229" cy="4567936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>
              <a:lnSpc>
                <a:spcPct val="250000"/>
              </a:lnSpc>
              <a:defRPr/>
            </a:pP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1.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회원가입 및 로그인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회원 정보 수정 기능</a:t>
            </a:r>
          </a:p>
          <a:p>
            <a:pPr lvl="0">
              <a:lnSpc>
                <a:spcPct val="250000"/>
              </a:lnSpc>
              <a:defRPr/>
            </a:pP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2.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관리자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회원 기능 구분 및 관리자의 제품 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CRUD 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기능</a:t>
            </a:r>
          </a:p>
          <a:p>
            <a:pPr lvl="0">
              <a:lnSpc>
                <a:spcPct val="250000"/>
              </a:lnSpc>
              <a:defRPr/>
            </a:pP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3.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관리자의 제품 판매량 재고 확인이 가능하도록 차트 사용 </a:t>
            </a:r>
          </a:p>
          <a:p>
            <a:pPr lvl="0">
              <a:lnSpc>
                <a:spcPct val="250000"/>
              </a:lnSpc>
              <a:defRPr/>
            </a:pP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4.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제품 페이지에 제품 필터링 조건 기능</a:t>
            </a:r>
          </a:p>
          <a:p>
            <a:pPr lvl="0">
              <a:lnSpc>
                <a:spcPct val="250000"/>
              </a:lnSpc>
              <a:defRPr/>
            </a:pP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5.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제품 페이지에 댓글 달기 기능</a:t>
            </a:r>
          </a:p>
        </p:txBody>
      </p:sp>
    </p:spTree>
    <p:extLst>
      <p:ext uri="{BB962C8B-B14F-4D97-AF65-F5344CB8AC3E}">
        <p14:creationId xmlns:p14="http://schemas.microsoft.com/office/powerpoint/2010/main" val="2608729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xmlns="" id="{34B672BA-FAE5-448A-9DC3-229FCF47F4C3}"/>
              </a:ext>
            </a:extLst>
          </p:cNvPr>
          <p:cNvCxnSpPr/>
          <p:nvPr/>
        </p:nvCxnSpPr>
        <p:spPr>
          <a:xfrm>
            <a:off x="254391" y="1056301"/>
            <a:ext cx="11365523" cy="0"/>
          </a:xfrm>
          <a:prstGeom prst="line">
            <a:avLst/>
          </a:prstGeom>
          <a:ln w="47625">
            <a:solidFill>
              <a:srgbClr val="8282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FAE77755-8681-4CDF-B75E-6A4E82A3EE64}"/>
              </a:ext>
            </a:extLst>
          </p:cNvPr>
          <p:cNvSpPr txBox="1"/>
          <p:nvPr/>
        </p:nvSpPr>
        <p:spPr>
          <a:xfrm>
            <a:off x="901065" y="264160"/>
            <a:ext cx="46767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구현한 기능</a:t>
            </a:r>
            <a:endParaRPr lang="ko-KR" altLang="en-US" sz="4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E21E2162-5839-49D8-9549-67BE5FB18106}"/>
              </a:ext>
            </a:extLst>
          </p:cNvPr>
          <p:cNvSpPr txBox="1"/>
          <p:nvPr/>
        </p:nvSpPr>
        <p:spPr>
          <a:xfrm>
            <a:off x="230896" y="-94120"/>
            <a:ext cx="75134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8000" b="1" dirty="0">
                <a:ln w="9525">
                  <a:solidFill>
                    <a:schemeClr val="bg1"/>
                  </a:solidFill>
                </a:ln>
                <a:solidFill>
                  <a:srgbClr val="FFC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</a:t>
            </a:r>
            <a:endParaRPr lang="en-US" altLang="ko-KR" sz="8000" b="1" dirty="0">
              <a:solidFill>
                <a:srgbClr val="FFC000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9587D09B-5305-4BFD-940A-310FA197DC12}"/>
              </a:ext>
            </a:extLst>
          </p:cNvPr>
          <p:cNvSpPr/>
          <p:nvPr/>
        </p:nvSpPr>
        <p:spPr>
          <a:xfrm>
            <a:off x="230895" y="1233753"/>
            <a:ext cx="11365523" cy="5360077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457200" lvl="0" indent="-457200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회원가입 및 로그인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회원 정보 수정 기능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+ </a:t>
            </a:r>
            <a:r>
              <a:rPr lang="ko-KR" altLang="en-US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회원 탈퇴</a:t>
            </a:r>
          </a:p>
          <a:p>
            <a:pPr lvl="0">
              <a:lnSpc>
                <a:spcPct val="150000"/>
              </a:lnSpc>
              <a:defRPr/>
            </a:pP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2.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관리자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회원 기능 구분 및 </a:t>
            </a:r>
            <a:r>
              <a:rPr lang="ko-KR" altLang="en-US" sz="2400" b="1" strike="sngStrike" dirty="0">
                <a:solidFill>
                  <a:srgbClr val="C0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관리자의 제품 </a:t>
            </a:r>
            <a:r>
              <a:rPr lang="en-US" altLang="ko-KR" sz="2400" b="1" strike="sngStrike" dirty="0">
                <a:solidFill>
                  <a:srgbClr val="C0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CRUD 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기능 </a:t>
            </a:r>
            <a:endParaRPr lang="en-US" altLang="ko-KR" sz="2400" b="1" dirty="0">
              <a:solidFill>
                <a:schemeClr val="tx2">
                  <a:lumMod val="7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3.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관리자의 제품 판매량 재고 확인이 가능하도록 차트 사용 </a:t>
            </a:r>
            <a:endParaRPr lang="en-US" altLang="ko-KR" sz="2400" b="1" dirty="0">
              <a:solidFill>
                <a:schemeClr val="tx2">
                  <a:lumMod val="7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lvl="0">
              <a:lnSpc>
                <a:spcPct val="150000"/>
              </a:lnSpc>
              <a:defRPr/>
            </a:pPr>
            <a:r>
              <a:rPr lang="ko-KR" altLang="en-US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-&gt; </a:t>
            </a:r>
            <a:r>
              <a:rPr lang="ko-KR" altLang="en-US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재고 확인은 가능</a:t>
            </a:r>
            <a:r>
              <a:rPr lang="en-US" altLang="ko-KR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차트활용은 판매량 확인 가능</a:t>
            </a:r>
            <a:r>
              <a:rPr lang="en-US" altLang="ko-KR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  <a:endParaRPr lang="ko-KR" altLang="en-US" sz="2400" b="1" dirty="0">
              <a:solidFill>
                <a:schemeClr val="accent5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4.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제품 페이지에 제품 필터링 조건 기능</a:t>
            </a:r>
            <a:endParaRPr lang="en-US" altLang="ko-KR" sz="2400" b="1" dirty="0">
              <a:solidFill>
                <a:schemeClr val="tx2">
                  <a:lumMod val="7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-&gt; </a:t>
            </a:r>
            <a:r>
              <a:rPr lang="ko-KR" altLang="en-US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필터링 기능 구현 완료</a:t>
            </a:r>
          </a:p>
          <a:p>
            <a:pPr lvl="0">
              <a:lnSpc>
                <a:spcPct val="150000"/>
              </a:lnSpc>
              <a:defRPr/>
            </a:pP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5.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제품 페이지에 댓글 달기 기능</a:t>
            </a:r>
            <a:endParaRPr lang="en-US" altLang="ko-KR" sz="2400" b="1" dirty="0">
              <a:solidFill>
                <a:schemeClr val="tx2">
                  <a:lumMod val="7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-&gt; </a:t>
            </a:r>
            <a:r>
              <a:rPr lang="ko-KR" altLang="en-US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제품 페이지에 문의 및 평점 댓글 달기 가능</a:t>
            </a:r>
            <a:r>
              <a:rPr lang="en-US" altLang="ko-KR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  <a:endParaRPr lang="ko-KR" altLang="en-US" sz="2400" b="1" dirty="0">
              <a:solidFill>
                <a:schemeClr val="accent5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79925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D07E0AD3-867C-4996-A2E0-4D0B1AB8A628}"/>
              </a:ext>
            </a:extLst>
          </p:cNvPr>
          <p:cNvSpPr txBox="1"/>
          <p:nvPr/>
        </p:nvSpPr>
        <p:spPr>
          <a:xfrm>
            <a:off x="149720" y="-82473"/>
            <a:ext cx="75134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8000" b="1" dirty="0">
                <a:ln w="9525">
                  <a:solidFill>
                    <a:schemeClr val="bg1"/>
                  </a:solidFill>
                </a:ln>
                <a:solidFill>
                  <a:srgbClr val="FFC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</a:t>
            </a:r>
            <a:endParaRPr lang="ko-KR" altLang="en-US" sz="8000" b="1" dirty="0">
              <a:ln w="9525">
                <a:solidFill>
                  <a:schemeClr val="bg1"/>
                </a:solidFill>
              </a:ln>
              <a:solidFill>
                <a:srgbClr val="FFC000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xmlns="" id="{EC4FB12C-400F-465E-9F8F-0A30FD03C3EC}"/>
              </a:ext>
            </a:extLst>
          </p:cNvPr>
          <p:cNvCxnSpPr/>
          <p:nvPr/>
        </p:nvCxnSpPr>
        <p:spPr>
          <a:xfrm>
            <a:off x="254391" y="1056301"/>
            <a:ext cx="11365523" cy="0"/>
          </a:xfrm>
          <a:prstGeom prst="line">
            <a:avLst/>
          </a:prstGeom>
          <a:ln w="47625">
            <a:solidFill>
              <a:srgbClr val="8282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xmlns="" id="{5253D52D-7AB2-48F8-B37D-F905C6988984}"/>
              </a:ext>
            </a:extLst>
          </p:cNvPr>
          <p:cNvSpPr/>
          <p:nvPr/>
        </p:nvSpPr>
        <p:spPr>
          <a:xfrm>
            <a:off x="2653653" y="1353944"/>
            <a:ext cx="8940985" cy="851321"/>
          </a:xfrm>
          <a:prstGeom prst="round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홈페이지</a:t>
            </a:r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(main, center)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xmlns="" id="{160A192B-2C0A-42AD-8010-7E655B918A90}"/>
              </a:ext>
            </a:extLst>
          </p:cNvPr>
          <p:cNvSpPr/>
          <p:nvPr/>
        </p:nvSpPr>
        <p:spPr>
          <a:xfrm>
            <a:off x="2693893" y="2502907"/>
            <a:ext cx="2550460" cy="672196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u="sng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로그인</a:t>
            </a:r>
            <a:endParaRPr lang="en-US" altLang="ko-KR" sz="2000" u="sng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xmlns="" id="{1E1BC99E-0F5E-42BB-AE3A-9619F2DFFF06}"/>
              </a:ext>
            </a:extLst>
          </p:cNvPr>
          <p:cNvSpPr/>
          <p:nvPr/>
        </p:nvSpPr>
        <p:spPr>
          <a:xfrm>
            <a:off x="5994228" y="2502911"/>
            <a:ext cx="5600409" cy="67219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제품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xmlns="" id="{11D8C487-D56E-4D94-B099-E6E89A289851}"/>
              </a:ext>
            </a:extLst>
          </p:cNvPr>
          <p:cNvSpPr/>
          <p:nvPr/>
        </p:nvSpPr>
        <p:spPr>
          <a:xfrm>
            <a:off x="2687747" y="3489693"/>
            <a:ext cx="2588674" cy="672196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회원가입</a:t>
            </a:r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xmlns="" id="{D7C6B282-361D-4A06-83F1-558BEF40CE53}"/>
              </a:ext>
            </a:extLst>
          </p:cNvPr>
          <p:cNvSpPr/>
          <p:nvPr/>
        </p:nvSpPr>
        <p:spPr>
          <a:xfrm>
            <a:off x="2687747" y="4476479"/>
            <a:ext cx="2588674" cy="1277915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회원정보</a:t>
            </a:r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en-US" altLang="ko-KR" sz="2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MyPage</a:t>
            </a: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xmlns="" id="{761DA4F9-F758-4FFC-9F4E-BB470A21A33E}"/>
              </a:ext>
            </a:extLst>
          </p:cNvPr>
          <p:cNvSpPr/>
          <p:nvPr/>
        </p:nvSpPr>
        <p:spPr>
          <a:xfrm>
            <a:off x="2676027" y="5951695"/>
            <a:ext cx="2588674" cy="672196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회원탈퇴</a:t>
            </a:r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xmlns="" id="{F6B71DB6-073D-4594-89AD-8426BB0BA361}"/>
              </a:ext>
            </a:extLst>
          </p:cNvPr>
          <p:cNvSpPr/>
          <p:nvPr/>
        </p:nvSpPr>
        <p:spPr>
          <a:xfrm>
            <a:off x="5994228" y="3422812"/>
            <a:ext cx="1704178" cy="67219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인기제품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xmlns="" id="{4E4858E9-4F8A-4404-8099-10DFD70CD802}"/>
              </a:ext>
            </a:extLst>
          </p:cNvPr>
          <p:cNvSpPr/>
          <p:nvPr/>
        </p:nvSpPr>
        <p:spPr>
          <a:xfrm>
            <a:off x="7942344" y="3422811"/>
            <a:ext cx="1704178" cy="67219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필터링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xmlns="" id="{D1CA0388-0175-4000-B106-0D7C098CEDB9}"/>
              </a:ext>
            </a:extLst>
          </p:cNvPr>
          <p:cNvSpPr/>
          <p:nvPr/>
        </p:nvSpPr>
        <p:spPr>
          <a:xfrm>
            <a:off x="9890460" y="3422811"/>
            <a:ext cx="1704178" cy="67219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브랜드별 제품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xmlns="" id="{B939A913-661A-4EB7-8747-17FD606BDC0A}"/>
              </a:ext>
            </a:extLst>
          </p:cNvPr>
          <p:cNvSpPr/>
          <p:nvPr/>
        </p:nvSpPr>
        <p:spPr>
          <a:xfrm>
            <a:off x="5994228" y="4335024"/>
            <a:ext cx="1959164" cy="67219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장바구니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xmlns="" id="{9D3809C0-65E8-4013-A3AB-38B14B5AE463}"/>
              </a:ext>
            </a:extLst>
          </p:cNvPr>
          <p:cNvSpPr/>
          <p:nvPr/>
        </p:nvSpPr>
        <p:spPr>
          <a:xfrm>
            <a:off x="8220906" y="4335024"/>
            <a:ext cx="3373731" cy="67219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제품상세</a:t>
            </a:r>
            <a:endParaRPr lang="ko-KR" altLang="en-US" sz="2000" dirty="0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xmlns="" id="{E7F00A7E-4F80-4451-BF3B-7002E06E6739}"/>
              </a:ext>
            </a:extLst>
          </p:cNvPr>
          <p:cNvSpPr/>
          <p:nvPr/>
        </p:nvSpPr>
        <p:spPr>
          <a:xfrm>
            <a:off x="5994228" y="5185887"/>
            <a:ext cx="1959164" cy="67219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장바구니 상세</a:t>
            </a:r>
            <a:endParaRPr lang="ko-KR" altLang="en-US" sz="2000" dirty="0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xmlns="" id="{9D58AE41-9953-4AFF-A7F1-FA8EA2722046}"/>
              </a:ext>
            </a:extLst>
          </p:cNvPr>
          <p:cNvSpPr/>
          <p:nvPr/>
        </p:nvSpPr>
        <p:spPr>
          <a:xfrm>
            <a:off x="5994229" y="5935563"/>
            <a:ext cx="731929" cy="67219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결제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xmlns="" id="{266766DF-8B78-4440-8374-6B520C2B20B1}"/>
              </a:ext>
            </a:extLst>
          </p:cNvPr>
          <p:cNvSpPr/>
          <p:nvPr/>
        </p:nvSpPr>
        <p:spPr>
          <a:xfrm>
            <a:off x="6726158" y="5935563"/>
            <a:ext cx="1227235" cy="67219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결제상세</a:t>
            </a:r>
            <a:endParaRPr lang="ko-KR" altLang="en-US" sz="2000" dirty="0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xmlns="" id="{2E63F91F-7DEF-4318-B067-C6D5D99D653C}"/>
              </a:ext>
            </a:extLst>
          </p:cNvPr>
          <p:cNvSpPr/>
          <p:nvPr/>
        </p:nvSpPr>
        <p:spPr>
          <a:xfrm>
            <a:off x="8211556" y="5193954"/>
            <a:ext cx="1678904" cy="67219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질문게시판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xmlns="" id="{18C15463-F0F7-43BF-9886-EBD51E61D346}"/>
              </a:ext>
            </a:extLst>
          </p:cNvPr>
          <p:cNvSpPr/>
          <p:nvPr/>
        </p:nvSpPr>
        <p:spPr>
          <a:xfrm>
            <a:off x="9915734" y="5196215"/>
            <a:ext cx="1678904" cy="67219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리뷰게시판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xmlns="" id="{8D11C113-413E-4E29-AE7D-62367565E50C}"/>
              </a:ext>
            </a:extLst>
          </p:cNvPr>
          <p:cNvSpPr/>
          <p:nvPr/>
        </p:nvSpPr>
        <p:spPr>
          <a:xfrm>
            <a:off x="8213233" y="5951696"/>
            <a:ext cx="3381404" cy="67219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등록</a:t>
            </a:r>
            <a:r>
              <a:rPr lang="en-US" altLang="ko-KR" sz="200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</a:t>
            </a:r>
            <a:r>
              <a:rPr lang="ko-KR" altLang="en-US" sz="200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수정</a:t>
            </a:r>
            <a:r>
              <a:rPr lang="en-US" altLang="ko-KR" sz="200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</a:t>
            </a:r>
            <a:r>
              <a:rPr lang="ko-KR" altLang="en-US" sz="200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삭제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xmlns="" id="{6B0C4D4B-122B-4352-8EF1-E0301AFCD87A}"/>
              </a:ext>
            </a:extLst>
          </p:cNvPr>
          <p:cNvSpPr/>
          <p:nvPr/>
        </p:nvSpPr>
        <p:spPr>
          <a:xfrm>
            <a:off x="483973" y="2506035"/>
            <a:ext cx="1730100" cy="672193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관리자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xmlns="" id="{99F71D39-EC9A-4017-A346-3F50C5B16C46}"/>
              </a:ext>
            </a:extLst>
          </p:cNvPr>
          <p:cNvSpPr/>
          <p:nvPr/>
        </p:nvSpPr>
        <p:spPr>
          <a:xfrm>
            <a:off x="509894" y="3474524"/>
            <a:ext cx="1704178" cy="67219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월별 판매량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xmlns="" id="{B8344253-F0C5-4BB5-8AA5-751F47C309FE}"/>
              </a:ext>
            </a:extLst>
          </p:cNvPr>
          <p:cNvSpPr/>
          <p:nvPr/>
        </p:nvSpPr>
        <p:spPr>
          <a:xfrm>
            <a:off x="483972" y="4338149"/>
            <a:ext cx="1704178" cy="67219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회원관리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xmlns="" id="{D49B169C-1082-4DA0-9C0C-343E69E51B18}"/>
              </a:ext>
            </a:extLst>
          </p:cNvPr>
          <p:cNvSpPr/>
          <p:nvPr/>
        </p:nvSpPr>
        <p:spPr>
          <a:xfrm>
            <a:off x="509895" y="5951696"/>
            <a:ext cx="1704178" cy="67219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질문 답변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xmlns="" id="{B290EC2B-5AFF-43E0-AF90-6AE7A3CFAC30}"/>
              </a:ext>
            </a:extLst>
          </p:cNvPr>
          <p:cNvSpPr/>
          <p:nvPr/>
        </p:nvSpPr>
        <p:spPr>
          <a:xfrm>
            <a:off x="509894" y="5141468"/>
            <a:ext cx="1704178" cy="67219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게시판관리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xmlns="" id="{020B5FE5-B426-4280-BF45-5E2C09609C9A}"/>
              </a:ext>
            </a:extLst>
          </p:cNvPr>
          <p:cNvSpPr txBox="1"/>
          <p:nvPr/>
        </p:nvSpPr>
        <p:spPr>
          <a:xfrm>
            <a:off x="901065" y="234109"/>
            <a:ext cx="33851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ko-KR" altLang="en-US" sz="4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사이트맵</a:t>
            </a:r>
            <a:r>
              <a:rPr lang="ko-KR" altLang="en-US" sz="4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구성</a:t>
            </a:r>
          </a:p>
        </p:txBody>
      </p:sp>
    </p:spTree>
    <p:extLst>
      <p:ext uri="{BB962C8B-B14F-4D97-AF65-F5344CB8AC3E}">
        <p14:creationId xmlns:p14="http://schemas.microsoft.com/office/powerpoint/2010/main" val="3585808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49720" y="-82473"/>
            <a:ext cx="80053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8000" b="1" dirty="0">
                <a:ln w="9525">
                  <a:solidFill>
                    <a:schemeClr val="bg1"/>
                  </a:solidFill>
                </a:ln>
                <a:solidFill>
                  <a:srgbClr val="FFC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</a:t>
            </a:r>
            <a:endParaRPr lang="ko-KR" altLang="en-US" sz="8000" b="1" dirty="0">
              <a:ln w="9525">
                <a:solidFill>
                  <a:schemeClr val="bg1"/>
                </a:solidFill>
              </a:ln>
              <a:solidFill>
                <a:srgbClr val="FFC000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254391" y="1056301"/>
            <a:ext cx="11365523" cy="0"/>
          </a:xfrm>
          <a:prstGeom prst="line">
            <a:avLst/>
          </a:prstGeom>
          <a:ln w="47625">
            <a:solidFill>
              <a:srgbClr val="8282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xmlns="" id="{DC30C928-F982-430F-9337-2D868D38D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91" y="1187175"/>
            <a:ext cx="3914558" cy="5527991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xmlns="" id="{6E11D43B-150C-4990-B66F-DA0BD2B9DD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3778" y="1187175"/>
            <a:ext cx="2019300" cy="3037577"/>
          </a:xfrm>
          <a:prstGeom prst="rect">
            <a:avLst/>
          </a:prstGeom>
        </p:spPr>
      </p:pic>
      <p:pic>
        <p:nvPicPr>
          <p:cNvPr id="10" name="그림 9" descr="스크린샷이(가) 표시된 사진&#10;&#10;자동 생성된 설명">
            <a:extLst>
              <a:ext uri="{FF2B5EF4-FFF2-40B4-BE49-F238E27FC236}">
                <a16:creationId xmlns:a16="http://schemas.microsoft.com/office/drawing/2014/main" xmlns="" id="{2DD6DD4C-F3A3-4485-B888-F3B8CC957D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3676" y="1240966"/>
            <a:ext cx="2618952" cy="538008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8E843FB-F6B4-4A0C-B0FA-07D260AC6DC6}"/>
              </a:ext>
            </a:extLst>
          </p:cNvPr>
          <p:cNvSpPr txBox="1"/>
          <p:nvPr/>
        </p:nvSpPr>
        <p:spPr>
          <a:xfrm>
            <a:off x="901065" y="234109"/>
            <a:ext cx="33851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ko-KR" altLang="en-US" sz="4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실제 화면 구성</a:t>
            </a:r>
          </a:p>
        </p:txBody>
      </p:sp>
    </p:spTree>
    <p:extLst>
      <p:ext uri="{BB962C8B-B14F-4D97-AF65-F5344CB8AC3E}">
        <p14:creationId xmlns:p14="http://schemas.microsoft.com/office/powerpoint/2010/main" val="149109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254391" y="1056301"/>
            <a:ext cx="11365523" cy="0"/>
          </a:xfrm>
          <a:prstGeom prst="line">
            <a:avLst/>
          </a:prstGeom>
          <a:ln w="47625">
            <a:solidFill>
              <a:srgbClr val="8282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xmlns="" id="{D7FB14F7-949D-4F06-9148-AEB7276C35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59" y="1298642"/>
            <a:ext cx="6875417" cy="4861723"/>
          </a:xfrm>
          <a:prstGeom prst="rect">
            <a:avLst/>
          </a:prstGeom>
        </p:spPr>
      </p:pic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xmlns="" id="{34AA532A-3EE8-40E2-9DF7-FDF80CBA45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941" y="3730170"/>
            <a:ext cx="7091979" cy="267251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C3EF895-9FA9-42A8-9CDD-3633C6226EB9}"/>
              </a:ext>
            </a:extLst>
          </p:cNvPr>
          <p:cNvSpPr txBox="1"/>
          <p:nvPr/>
        </p:nvSpPr>
        <p:spPr>
          <a:xfrm>
            <a:off x="149720" y="-82473"/>
            <a:ext cx="80053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8000" b="1" dirty="0">
                <a:ln w="9525">
                  <a:solidFill>
                    <a:schemeClr val="bg1"/>
                  </a:solidFill>
                </a:ln>
                <a:solidFill>
                  <a:srgbClr val="FFC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</a:t>
            </a:r>
            <a:endParaRPr lang="ko-KR" altLang="en-US" sz="8000" b="1" dirty="0">
              <a:ln w="9525">
                <a:solidFill>
                  <a:schemeClr val="bg1"/>
                </a:solidFill>
              </a:ln>
              <a:solidFill>
                <a:srgbClr val="FFC000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3E986153-DE20-4F26-ACF1-2D9E31F20640}"/>
              </a:ext>
            </a:extLst>
          </p:cNvPr>
          <p:cNvSpPr txBox="1"/>
          <p:nvPr/>
        </p:nvSpPr>
        <p:spPr>
          <a:xfrm>
            <a:off x="901065" y="234109"/>
            <a:ext cx="33851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ko-KR" altLang="en-US" sz="4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실제 화면 구성</a:t>
            </a:r>
          </a:p>
        </p:txBody>
      </p:sp>
    </p:spTree>
    <p:extLst>
      <p:ext uri="{BB962C8B-B14F-4D97-AF65-F5344CB8AC3E}">
        <p14:creationId xmlns:p14="http://schemas.microsoft.com/office/powerpoint/2010/main" val="1135846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75A08D6C-E0F4-4427-A313-545851CE7B2A}"/>
              </a:ext>
            </a:extLst>
          </p:cNvPr>
          <p:cNvGrpSpPr/>
          <p:nvPr/>
        </p:nvGrpSpPr>
        <p:grpSpPr>
          <a:xfrm>
            <a:off x="2435616" y="2208480"/>
            <a:ext cx="8882624" cy="2646878"/>
            <a:chOff x="230896" y="-94120"/>
            <a:chExt cx="9756384" cy="264687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FAE77755-8681-4CDF-B75E-6A4E82A3EE64}"/>
                </a:ext>
              </a:extLst>
            </p:cNvPr>
            <p:cNvSpPr txBox="1"/>
            <p:nvPr/>
          </p:nvSpPr>
          <p:spPr>
            <a:xfrm>
              <a:off x="2455545" y="629154"/>
              <a:ext cx="753173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72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웹페이지 시연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E21E2162-5839-49D8-9549-67BE5FB18106}"/>
                </a:ext>
              </a:extLst>
            </p:cNvPr>
            <p:cNvSpPr txBox="1"/>
            <p:nvPr/>
          </p:nvSpPr>
          <p:spPr>
            <a:xfrm>
              <a:off x="230896" y="-94120"/>
              <a:ext cx="751345" cy="26468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16600" b="1" dirty="0">
                  <a:ln w="9525">
                    <a:solidFill>
                      <a:schemeClr val="bg1"/>
                    </a:solidFill>
                  </a:ln>
                  <a:solidFill>
                    <a:srgbClr val="FFC000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4</a:t>
              </a:r>
              <a:endParaRPr lang="en-US" altLang="ko-KR" sz="16600" b="1" dirty="0">
                <a:solidFill>
                  <a:srgbClr val="FFC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3789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xmlns="" id="{34B672BA-FAE5-448A-9DC3-229FCF47F4C3}"/>
              </a:ext>
            </a:extLst>
          </p:cNvPr>
          <p:cNvCxnSpPr/>
          <p:nvPr/>
        </p:nvCxnSpPr>
        <p:spPr>
          <a:xfrm>
            <a:off x="254391" y="1056301"/>
            <a:ext cx="11365523" cy="0"/>
          </a:xfrm>
          <a:prstGeom prst="line">
            <a:avLst/>
          </a:prstGeom>
          <a:ln w="47625">
            <a:solidFill>
              <a:srgbClr val="8282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FAE77755-8681-4CDF-B75E-6A4E82A3EE64}"/>
              </a:ext>
            </a:extLst>
          </p:cNvPr>
          <p:cNvSpPr txBox="1"/>
          <p:nvPr/>
        </p:nvSpPr>
        <p:spPr>
          <a:xfrm>
            <a:off x="901065" y="264160"/>
            <a:ext cx="75317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보완할 점들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E21E2162-5839-49D8-9549-67BE5FB18106}"/>
              </a:ext>
            </a:extLst>
          </p:cNvPr>
          <p:cNvSpPr txBox="1"/>
          <p:nvPr/>
        </p:nvSpPr>
        <p:spPr>
          <a:xfrm>
            <a:off x="230896" y="-94120"/>
            <a:ext cx="75134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8000" b="1" dirty="0">
                <a:ln w="9525">
                  <a:solidFill>
                    <a:schemeClr val="bg1"/>
                  </a:solidFill>
                </a:ln>
                <a:solidFill>
                  <a:srgbClr val="FFC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5</a:t>
            </a:r>
            <a:endParaRPr lang="en-US" altLang="ko-KR" sz="8000" b="1" dirty="0">
              <a:solidFill>
                <a:srgbClr val="FFC000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365C8BA2-BE3B-47FA-843D-A60AC602E521}"/>
              </a:ext>
            </a:extLst>
          </p:cNvPr>
          <p:cNvSpPr/>
          <p:nvPr/>
        </p:nvSpPr>
        <p:spPr>
          <a:xfrm>
            <a:off x="230895" y="1233753"/>
            <a:ext cx="11365523" cy="5360077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457200" lvl="0" indent="-457200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회원 정보를 이용한 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ID 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및 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PWD 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찾기 기능 </a:t>
            </a:r>
            <a:endParaRPr lang="en-US" altLang="ko-KR" sz="2400" b="1" dirty="0">
              <a:solidFill>
                <a:schemeClr val="tx2">
                  <a:lumMod val="7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관리자의 제품 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CRUD 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기능 및 회원관리 기능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관리자의 제품 관리 기능 </a:t>
            </a:r>
            <a:endParaRPr lang="en-US" altLang="ko-KR" sz="2400" b="1" dirty="0">
              <a:solidFill>
                <a:schemeClr val="tx2">
                  <a:lumMod val="7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AutoNum type="arabicPeriod" startAt="3"/>
              <a:defRPr/>
            </a:pP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제품 상세 페이지의 관련된 제품들 표시 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브랜드 또는 유사한 가격대 제품 표시기능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</a:p>
          <a:p>
            <a:pPr lvl="0">
              <a:lnSpc>
                <a:spcPct val="150000"/>
              </a:lnSpc>
              <a:defRPr/>
            </a:pP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4. 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게시판에서 부드러운 수정 및 삭제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평점 게시판에 사진 업로드 기능</a:t>
            </a:r>
            <a:endParaRPr lang="en-US" altLang="ko-KR" sz="2400" b="1" dirty="0">
              <a:solidFill>
                <a:schemeClr val="tx2">
                  <a:lumMod val="7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AutoNum type="arabicPeriod" startAt="5"/>
              <a:defRPr/>
            </a:pPr>
            <a:r>
              <a:rPr lang="ko-KR" altLang="en-US" sz="2400" b="1" dirty="0" err="1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페이지네이션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기능을 서버가 아닌 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DB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에서 처리</a:t>
            </a:r>
            <a:endParaRPr lang="en-US" altLang="ko-KR" sz="2400" b="1" dirty="0">
              <a:solidFill>
                <a:schemeClr val="tx2">
                  <a:lumMod val="7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AutoNum type="arabicPeriod" startAt="5"/>
              <a:defRPr/>
            </a:pP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디자인 적 요소 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디테일한 요소 들 보완</a:t>
            </a:r>
            <a:endParaRPr lang="en-US" altLang="ko-KR" sz="2400" b="1" dirty="0">
              <a:solidFill>
                <a:schemeClr val="tx2">
                  <a:lumMod val="7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AutoNum type="arabicPeriod" startAt="5"/>
              <a:defRPr/>
            </a:pPr>
            <a:endParaRPr lang="en-US" altLang="ko-KR" sz="2400" b="1" dirty="0">
              <a:solidFill>
                <a:schemeClr val="tx2">
                  <a:lumMod val="7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77512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xmlns="" id="{34B672BA-FAE5-448A-9DC3-229FCF47F4C3}"/>
              </a:ext>
            </a:extLst>
          </p:cNvPr>
          <p:cNvCxnSpPr/>
          <p:nvPr/>
        </p:nvCxnSpPr>
        <p:spPr>
          <a:xfrm>
            <a:off x="254391" y="1056301"/>
            <a:ext cx="11365523" cy="0"/>
          </a:xfrm>
          <a:prstGeom prst="line">
            <a:avLst/>
          </a:prstGeom>
          <a:ln w="47625">
            <a:solidFill>
              <a:srgbClr val="8282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FAE77755-8681-4CDF-B75E-6A4E82A3EE64}"/>
              </a:ext>
            </a:extLst>
          </p:cNvPr>
          <p:cNvSpPr txBox="1"/>
          <p:nvPr/>
        </p:nvSpPr>
        <p:spPr>
          <a:xfrm>
            <a:off x="901065" y="264160"/>
            <a:ext cx="75317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프로젝트 후기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E21E2162-5839-49D8-9549-67BE5FB18106}"/>
              </a:ext>
            </a:extLst>
          </p:cNvPr>
          <p:cNvSpPr txBox="1"/>
          <p:nvPr/>
        </p:nvSpPr>
        <p:spPr>
          <a:xfrm>
            <a:off x="230896" y="-94120"/>
            <a:ext cx="75134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8000" b="1" dirty="0">
                <a:ln w="9525">
                  <a:solidFill>
                    <a:schemeClr val="bg1"/>
                  </a:solidFill>
                </a:ln>
                <a:solidFill>
                  <a:srgbClr val="FFC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5</a:t>
            </a:r>
            <a:endParaRPr lang="en-US" altLang="ko-KR" sz="8000" b="1" dirty="0">
              <a:solidFill>
                <a:srgbClr val="FFC000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365C8BA2-BE3B-47FA-843D-A60AC602E521}"/>
              </a:ext>
            </a:extLst>
          </p:cNvPr>
          <p:cNvSpPr/>
          <p:nvPr/>
        </p:nvSpPr>
        <p:spPr>
          <a:xfrm>
            <a:off x="230895" y="1233753"/>
            <a:ext cx="11365523" cy="5360077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457200" lvl="0" indent="-457200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err="1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프론트엔드와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400" b="1" dirty="0" err="1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백엔드를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나누어서 팀작업을 하는 것이 어렵다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( 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구분이 모호하다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)</a:t>
            </a:r>
            <a:b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altLang="ko-KR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-&gt; </a:t>
            </a:r>
            <a:r>
              <a:rPr lang="ko-KR" altLang="en-US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기능별로 작업을 나눌지</a:t>
            </a:r>
            <a:r>
              <a:rPr lang="en-US" altLang="ko-KR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시스템 구성별로 나눌지 </a:t>
            </a:r>
            <a:r>
              <a:rPr lang="ko-KR" altLang="en-US" sz="2400" b="1" dirty="0" err="1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결정하는것의</a:t>
            </a:r>
            <a:r>
              <a:rPr lang="ko-KR" altLang="en-US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중요성</a:t>
            </a:r>
            <a:endParaRPr lang="en-US" altLang="ko-KR" sz="2400" b="1" dirty="0">
              <a:solidFill>
                <a:schemeClr val="accent5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주석과 변수 이름은 상세하게 달 수록 좋다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  <a:b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altLang="ko-KR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-&gt; </a:t>
            </a:r>
            <a:r>
              <a:rPr lang="ko-KR" altLang="en-US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함수</a:t>
            </a:r>
            <a:r>
              <a:rPr lang="en-US" altLang="ko-KR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  <a:r>
              <a:rPr lang="ko-KR" altLang="en-US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기능별로</a:t>
            </a:r>
            <a:r>
              <a:rPr lang="en-US" altLang="ko-KR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  <a:r>
              <a:rPr lang="ko-KR" altLang="en-US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영역별로 주석을 다는 습관</a:t>
            </a:r>
            <a:endParaRPr lang="en-US" altLang="ko-KR" sz="2400" b="1" dirty="0">
              <a:solidFill>
                <a:schemeClr val="accent5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기능별 구현 후 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Merge(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병합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 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하는 것이 어렵다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  <a:b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altLang="ko-KR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-&gt; </a:t>
            </a:r>
            <a:r>
              <a:rPr lang="ko-KR" altLang="en-US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변수 합의</a:t>
            </a:r>
            <a:r>
              <a:rPr lang="en-US" altLang="ko-KR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파일분리와 폴더분리</a:t>
            </a:r>
            <a:endParaRPr lang="en-US" altLang="ko-KR" sz="2400" b="1" dirty="0">
              <a:solidFill>
                <a:schemeClr val="accent5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FontTx/>
              <a:buAutoNum type="arabicPeriod"/>
              <a:defRPr/>
            </a:pP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복합적인 구조로 프로그래밍 </a:t>
            </a:r>
            <a:r>
              <a:rPr lang="ko-KR" altLang="en-US" sz="2400" b="1" dirty="0" err="1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하다보니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에러가 다양한 곳에서 발생하고 이를 찾기가 어렵다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/>
            </a:r>
            <a:b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altLang="ko-KR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-&gt; </a:t>
            </a:r>
            <a:r>
              <a:rPr lang="ko-KR" altLang="en-US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기본적인 논리구조 파악</a:t>
            </a:r>
            <a:endParaRPr lang="en-US" altLang="ko-KR" sz="2400" b="1" dirty="0">
              <a:solidFill>
                <a:schemeClr val="accent5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57200" lvl="0" indent="-457200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기능구현을 </a:t>
            </a:r>
            <a:r>
              <a:rPr lang="ko-KR" altLang="en-US" sz="2400" b="1" dirty="0" err="1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하다보니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생각보다 </a:t>
            </a:r>
            <a:r>
              <a:rPr lang="ko-KR" altLang="en-US" sz="2400" b="1" dirty="0" err="1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추가해야하는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기능이 무한하게 많았다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</a:p>
          <a:p>
            <a:pPr lvl="0">
              <a:lnSpc>
                <a:spcPct val="150000"/>
              </a:lnSpc>
              <a:defRPr/>
            </a:pPr>
            <a:r>
              <a:rPr lang="en-US" altLang="ko-KR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   -&gt; </a:t>
            </a:r>
            <a:r>
              <a:rPr lang="ko-KR" altLang="en-US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개발자님들 수고 많으십니다</a:t>
            </a:r>
            <a:r>
              <a:rPr lang="en-US" altLang="ko-KR" sz="2400" b="1" dirty="0">
                <a:solidFill>
                  <a:schemeClr val="accent5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  <a:endParaRPr lang="en-US" altLang="ko-KR" sz="2400" b="1" dirty="0">
              <a:solidFill>
                <a:schemeClr val="tx2">
                  <a:lumMod val="7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33497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컴퓨터, 장난감, 표지판이(가) 표시된 사진&#10;&#10;자동 생성된 설명">
            <a:extLst>
              <a:ext uri="{FF2B5EF4-FFF2-40B4-BE49-F238E27FC236}">
                <a16:creationId xmlns:a16="http://schemas.microsoft.com/office/drawing/2014/main" xmlns="" id="{DCCFF18E-32B7-43F7-8EDD-F8FB43247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FAE77755-8681-4CDF-B75E-6A4E82A3EE64}"/>
              </a:ext>
            </a:extLst>
          </p:cNvPr>
          <p:cNvSpPr txBox="1"/>
          <p:nvPr/>
        </p:nvSpPr>
        <p:spPr>
          <a:xfrm>
            <a:off x="2914650" y="1662388"/>
            <a:ext cx="6553200" cy="286232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감사합니다</a:t>
            </a:r>
            <a:endParaRPr lang="en-US" altLang="ko-KR" sz="6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sz="6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여러분 모두 </a:t>
            </a:r>
            <a:endParaRPr lang="en-US" altLang="ko-KR" sz="6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sz="6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고생하셨습니다  </a:t>
            </a:r>
          </a:p>
        </p:txBody>
      </p:sp>
    </p:spTree>
    <p:extLst>
      <p:ext uri="{BB962C8B-B14F-4D97-AF65-F5344CB8AC3E}">
        <p14:creationId xmlns:p14="http://schemas.microsoft.com/office/powerpoint/2010/main" val="4069126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1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738" y="0"/>
            <a:ext cx="85486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177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" y="0"/>
            <a:ext cx="9934575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818344" y="2880988"/>
            <a:ext cx="25553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dirty="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SDR</a:t>
            </a:r>
            <a:endParaRPr lang="ko-KR" altLang="en-US" sz="9600" dirty="0">
              <a:solidFill>
                <a:schemeClr val="bg1">
                  <a:lumMod val="6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038A6A9-DF9F-47C9-A8E5-776B505622EC}"/>
              </a:ext>
            </a:extLst>
          </p:cNvPr>
          <p:cNvSpPr txBox="1"/>
          <p:nvPr/>
        </p:nvSpPr>
        <p:spPr>
          <a:xfrm>
            <a:off x="2700335" y="4357363"/>
            <a:ext cx="77057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dirty="0" err="1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Team_SaDaRI</a:t>
            </a:r>
            <a:endParaRPr lang="ko-KR" altLang="en-US" sz="9600" dirty="0">
              <a:solidFill>
                <a:schemeClr val="bg1">
                  <a:lumMod val="6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80056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/>
          <p:cNvGrpSpPr/>
          <p:nvPr/>
        </p:nvGrpSpPr>
        <p:grpSpPr>
          <a:xfrm>
            <a:off x="969229" y="673883"/>
            <a:ext cx="10253542" cy="5510234"/>
            <a:chOff x="969229" y="673883"/>
            <a:chExt cx="10253542" cy="5510234"/>
          </a:xfrm>
        </p:grpSpPr>
        <p:grpSp>
          <p:nvGrpSpPr>
            <p:cNvPr id="2" name="그룹 1"/>
            <p:cNvGrpSpPr/>
            <p:nvPr/>
          </p:nvGrpSpPr>
          <p:grpSpPr>
            <a:xfrm>
              <a:off x="6538904" y="673883"/>
              <a:ext cx="2003134" cy="5274276"/>
              <a:chOff x="365658" y="745524"/>
              <a:chExt cx="2003134" cy="5274276"/>
            </a:xfrm>
          </p:grpSpPr>
          <p:grpSp>
            <p:nvGrpSpPr>
              <p:cNvPr id="11" name="그룹 10"/>
              <p:cNvGrpSpPr/>
              <p:nvPr/>
            </p:nvGrpSpPr>
            <p:grpSpPr>
              <a:xfrm>
                <a:off x="365658" y="745524"/>
                <a:ext cx="2003134" cy="5274276"/>
                <a:chOff x="441960" y="1050324"/>
                <a:chExt cx="2003134" cy="5274276"/>
              </a:xfrm>
            </p:grpSpPr>
            <p:sp>
              <p:nvSpPr>
                <p:cNvPr id="10" name="모서리가 둥근 직사각형 9"/>
                <p:cNvSpPr/>
                <p:nvPr/>
              </p:nvSpPr>
              <p:spPr>
                <a:xfrm>
                  <a:off x="441960" y="1050324"/>
                  <a:ext cx="2003134" cy="5274276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endParaRPr>
                </a:p>
              </p:txBody>
            </p:sp>
            <p:pic>
              <p:nvPicPr>
                <p:cNvPr id="9" name="그림 8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077" y="1321593"/>
                  <a:ext cx="1866900" cy="3305175"/>
                </a:xfrm>
                <a:prstGeom prst="rect">
                  <a:avLst/>
                </a:prstGeom>
              </p:spPr>
            </p:pic>
          </p:grpSp>
          <p:sp>
            <p:nvSpPr>
              <p:cNvPr id="22" name="TextBox 21"/>
              <p:cNvSpPr txBox="1"/>
              <p:nvPr/>
            </p:nvSpPr>
            <p:spPr>
              <a:xfrm>
                <a:off x="388219" y="4206240"/>
                <a:ext cx="1978454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사다리 장민재</a:t>
                </a:r>
                <a:endParaRPr lang="en-US" altLang="ko-KR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endParaRPr>
              </a:p>
              <a:p>
                <a:pPr algn="ctr"/>
                <a:endParaRPr lang="en-US" altLang="ko-KR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endParaRPr>
              </a:p>
              <a:p>
                <a:pPr algn="ctr"/>
                <a:r>
                  <a:rPr lang="ko-KR" altLang="en-US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 〮 </a:t>
                </a:r>
                <a:r>
                  <a:rPr lang="en-US" altLang="ko-KR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MAIN</a:t>
                </a:r>
              </a:p>
              <a:p>
                <a:pPr algn="ctr"/>
                <a:r>
                  <a:rPr lang="ko-KR" altLang="en-US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〮기둥</a:t>
                </a:r>
                <a:r>
                  <a:rPr lang="en-US" altLang="ko-KR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??</a:t>
                </a:r>
              </a:p>
              <a:p>
                <a:endParaRPr lang="ko-KR" altLang="en-US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endParaRPr>
              </a:p>
            </p:txBody>
          </p:sp>
        </p:grpSp>
        <p:grpSp>
          <p:nvGrpSpPr>
            <p:cNvPr id="4" name="그룹 3"/>
            <p:cNvGrpSpPr/>
            <p:nvPr/>
          </p:nvGrpSpPr>
          <p:grpSpPr>
            <a:xfrm>
              <a:off x="9073931" y="673883"/>
              <a:ext cx="2148840" cy="5307169"/>
              <a:chOff x="3146002" y="742435"/>
              <a:chExt cx="2148840" cy="5307169"/>
            </a:xfrm>
          </p:grpSpPr>
          <p:grpSp>
            <p:nvGrpSpPr>
              <p:cNvPr id="21" name="그룹 20"/>
              <p:cNvGrpSpPr/>
              <p:nvPr/>
            </p:nvGrpSpPr>
            <p:grpSpPr>
              <a:xfrm>
                <a:off x="3146002" y="742435"/>
                <a:ext cx="2148840" cy="5259172"/>
                <a:chOff x="3140155" y="745524"/>
                <a:chExt cx="2148840" cy="5259172"/>
              </a:xfrm>
            </p:grpSpPr>
            <p:sp>
              <p:nvSpPr>
                <p:cNvPr id="12" name="모서리가 둥근 직사각형 11"/>
                <p:cNvSpPr/>
                <p:nvPr/>
              </p:nvSpPr>
              <p:spPr>
                <a:xfrm>
                  <a:off x="3140155" y="745524"/>
                  <a:ext cx="2148840" cy="5259172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endParaRPr>
                </a:p>
              </p:txBody>
            </p:sp>
            <p:pic>
              <p:nvPicPr>
                <p:cNvPr id="8" name="그림 7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34452" y="914063"/>
                  <a:ext cx="1960245" cy="3292177"/>
                </a:xfrm>
                <a:prstGeom prst="rect">
                  <a:avLst/>
                </a:prstGeom>
              </p:spPr>
            </p:pic>
          </p:grpSp>
          <p:sp>
            <p:nvSpPr>
              <p:cNvPr id="23" name="TextBox 22"/>
              <p:cNvSpPr txBox="1"/>
              <p:nvPr/>
            </p:nvSpPr>
            <p:spPr>
              <a:xfrm>
                <a:off x="3561955" y="4295278"/>
                <a:ext cx="1687966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물주먹</a:t>
                </a:r>
                <a:r>
                  <a:rPr lang="ko-KR" altLang="en-US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 </a:t>
                </a:r>
                <a:r>
                  <a:rPr lang="ko-KR" altLang="en-US" dirty="0" err="1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박나영</a:t>
                </a:r>
                <a:endParaRPr lang="en-US" altLang="ko-KR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endParaRPr>
              </a:p>
              <a:p>
                <a:endParaRPr lang="en-US" altLang="ko-KR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endParaRPr>
              </a:p>
              <a:p>
                <a:r>
                  <a:rPr lang="ko-KR" altLang="en-US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〮장바구니</a:t>
                </a:r>
                <a:endParaRPr lang="en-US" altLang="ko-KR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endParaRPr>
              </a:p>
              <a:p>
                <a:r>
                  <a:rPr lang="ko-KR" altLang="en-US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〮</a:t>
                </a:r>
                <a:r>
                  <a:rPr lang="ko-KR" altLang="en-US" dirty="0" err="1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상세장바구니</a:t>
                </a:r>
                <a:endParaRPr lang="en-US" altLang="ko-KR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endParaRPr>
              </a:p>
              <a:p>
                <a:endParaRPr lang="en-US" altLang="ko-KR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endParaRPr>
              </a:p>
              <a:p>
                <a:endParaRPr lang="ko-KR" altLang="en-US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endParaRPr>
              </a:p>
            </p:txBody>
          </p:sp>
        </p:grpSp>
        <p:grpSp>
          <p:nvGrpSpPr>
            <p:cNvPr id="5" name="그룹 4"/>
            <p:cNvGrpSpPr/>
            <p:nvPr/>
          </p:nvGrpSpPr>
          <p:grpSpPr>
            <a:xfrm>
              <a:off x="3649961" y="688987"/>
              <a:ext cx="2357051" cy="5495130"/>
              <a:chOff x="2876390" y="742435"/>
              <a:chExt cx="2357051" cy="5495130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2876390" y="742435"/>
                <a:ext cx="2202590" cy="5274276"/>
                <a:chOff x="6281711" y="745524"/>
                <a:chExt cx="2202590" cy="5274276"/>
              </a:xfrm>
            </p:grpSpPr>
            <p:sp>
              <p:nvSpPr>
                <p:cNvPr id="14" name="모서리가 둥근 직사각형 13"/>
                <p:cNvSpPr/>
                <p:nvPr/>
              </p:nvSpPr>
              <p:spPr>
                <a:xfrm>
                  <a:off x="6281711" y="745524"/>
                  <a:ext cx="2202590" cy="5274276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endParaRPr>
                </a:p>
              </p:txBody>
            </p:sp>
            <p:pic>
              <p:nvPicPr>
                <p:cNvPr id="7" name="그림 6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352196" y="939975"/>
                  <a:ext cx="2061619" cy="3134959"/>
                </a:xfrm>
                <a:prstGeom prst="rect">
                  <a:avLst/>
                </a:prstGeom>
                <a:effectLst>
                  <a:softEdge rad="0"/>
                </a:effectLst>
              </p:spPr>
            </p:pic>
          </p:grpSp>
          <p:sp>
            <p:nvSpPr>
              <p:cNvPr id="24" name="TextBox 23"/>
              <p:cNvSpPr txBox="1"/>
              <p:nvPr/>
            </p:nvSpPr>
            <p:spPr>
              <a:xfrm>
                <a:off x="3208505" y="4206240"/>
                <a:ext cx="2024936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비선실세 </a:t>
                </a:r>
                <a:r>
                  <a:rPr lang="ko-KR" altLang="en-US" dirty="0" err="1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문한나</a:t>
                </a:r>
                <a:endParaRPr lang="en-US" altLang="ko-KR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endParaRPr>
              </a:p>
              <a:p>
                <a:endParaRPr lang="en-US" altLang="ko-KR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endParaRPr>
              </a:p>
              <a:p>
                <a:r>
                  <a:rPr lang="ko-KR" altLang="en-US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〮주말에 일하기</a:t>
                </a:r>
                <a:endParaRPr lang="en-US" altLang="ko-KR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endParaRPr>
              </a:p>
              <a:p>
                <a:r>
                  <a:rPr lang="ko-KR" altLang="en-US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〮결제페이지 </a:t>
                </a:r>
                <a:endParaRPr lang="en-US" altLang="ko-KR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endParaRPr>
              </a:p>
              <a:p>
                <a:r>
                  <a:rPr lang="ko-KR" altLang="en-US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〮관리자페이지</a:t>
                </a:r>
                <a:endParaRPr lang="en-US" altLang="ko-KR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endParaRPr>
              </a:p>
              <a:p>
                <a:endParaRPr lang="en-US" altLang="ko-KR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endParaRPr>
              </a:p>
              <a:p>
                <a:endParaRPr lang="ko-KR" altLang="en-US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endParaRPr>
              </a:p>
            </p:txBody>
          </p:sp>
        </p:grpSp>
        <p:grpSp>
          <p:nvGrpSpPr>
            <p:cNvPr id="3" name="그룹 2"/>
            <p:cNvGrpSpPr/>
            <p:nvPr/>
          </p:nvGrpSpPr>
          <p:grpSpPr>
            <a:xfrm>
              <a:off x="969229" y="688987"/>
              <a:ext cx="2148840" cy="5274276"/>
              <a:chOff x="8914001" y="745524"/>
              <a:chExt cx="2148840" cy="527427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8914001" y="745524"/>
                <a:ext cx="2148840" cy="5274276"/>
                <a:chOff x="9665727" y="745524"/>
                <a:chExt cx="2148840" cy="5274276"/>
              </a:xfrm>
            </p:grpSpPr>
            <p:sp>
              <p:nvSpPr>
                <p:cNvPr id="13" name="모서리가 둥근 직사각형 12"/>
                <p:cNvSpPr/>
                <p:nvPr/>
              </p:nvSpPr>
              <p:spPr>
                <a:xfrm>
                  <a:off x="9665727" y="745524"/>
                  <a:ext cx="2148840" cy="5274276"/>
                </a:xfrm>
                <a:prstGeom prst="round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endParaRPr>
                </a:p>
              </p:txBody>
            </p:sp>
            <p:pic>
              <p:nvPicPr>
                <p:cNvPr id="6" name="그림 5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839474" y="1042032"/>
                  <a:ext cx="1801345" cy="3164208"/>
                </a:xfrm>
                <a:prstGeom prst="rect">
                  <a:avLst/>
                </a:prstGeom>
              </p:spPr>
            </p:pic>
          </p:grpSp>
          <p:sp>
            <p:nvSpPr>
              <p:cNvPr id="25" name="TextBox 24"/>
              <p:cNvSpPr txBox="1"/>
              <p:nvPr/>
            </p:nvSpPr>
            <p:spPr>
              <a:xfrm>
                <a:off x="9044310" y="4202945"/>
                <a:ext cx="1888219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바지사장 윤동현</a:t>
                </a:r>
                <a:endParaRPr lang="en-US" altLang="ko-KR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endParaRPr>
              </a:p>
              <a:p>
                <a:pPr algn="ctr"/>
                <a:endParaRPr lang="en-US" altLang="ko-KR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endParaRPr>
              </a:p>
              <a:p>
                <a:pPr algn="ctr"/>
                <a:r>
                  <a:rPr lang="ko-KR" altLang="en-US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〮 통찰력</a:t>
                </a:r>
                <a:endParaRPr lang="en-US" altLang="ko-KR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endParaRPr>
              </a:p>
              <a:p>
                <a:pPr algn="ctr"/>
                <a:r>
                  <a:rPr lang="ko-KR" altLang="en-US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〮 상세페이지</a:t>
                </a:r>
                <a:endParaRPr lang="en-US" altLang="ko-KR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endParaRPr>
              </a:p>
              <a:p>
                <a:pPr algn="ctr"/>
                <a:r>
                  <a:rPr lang="ko-KR" altLang="en-US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〮 게시판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25079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3924301" y="160020"/>
            <a:ext cx="3886200" cy="6537960"/>
            <a:chOff x="3817621" y="0"/>
            <a:chExt cx="3886200" cy="6675120"/>
          </a:xfrm>
        </p:grpSpPr>
        <p:sp>
          <p:nvSpPr>
            <p:cNvPr id="6" name="모서리가 둥근 직사각형 5"/>
            <p:cNvSpPr/>
            <p:nvPr/>
          </p:nvSpPr>
          <p:spPr>
            <a:xfrm>
              <a:off x="3817621" y="0"/>
              <a:ext cx="3886200" cy="667512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38601" y="289560"/>
              <a:ext cx="3474720" cy="4495800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4366261" y="5107801"/>
            <a:ext cx="3002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응원단장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FC10D1F7-28E1-46C5-AC0E-A2ACE1BE12C2}"/>
              </a:ext>
            </a:extLst>
          </p:cNvPr>
          <p:cNvSpPr txBox="1"/>
          <p:nvPr/>
        </p:nvSpPr>
        <p:spPr>
          <a:xfrm>
            <a:off x="4366261" y="5477133"/>
            <a:ext cx="3002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〮로그인 </a:t>
            </a:r>
            <a:endParaRPr lang="en-US" altLang="ko-KR" dirty="0"/>
          </a:p>
          <a:p>
            <a:pPr algn="ctr"/>
            <a:r>
              <a:rPr lang="ko-KR" altLang="en-US" dirty="0"/>
              <a:t>〮데이터 수집</a:t>
            </a:r>
            <a:endParaRPr lang="en-US" altLang="ko-KR" dirty="0"/>
          </a:p>
          <a:p>
            <a:pPr algn="ctr"/>
            <a:r>
              <a:rPr lang="ko-KR" altLang="en-US" dirty="0"/>
              <a:t>〮마이페이지</a:t>
            </a:r>
          </a:p>
        </p:txBody>
      </p:sp>
    </p:spTree>
    <p:extLst>
      <p:ext uri="{BB962C8B-B14F-4D97-AF65-F5344CB8AC3E}">
        <p14:creationId xmlns:p14="http://schemas.microsoft.com/office/powerpoint/2010/main" val="2140994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F792DF9-7958-4B35-BEE0-BA5DE9F5915F}"/>
              </a:ext>
            </a:extLst>
          </p:cNvPr>
          <p:cNvSpPr txBox="1"/>
          <p:nvPr/>
        </p:nvSpPr>
        <p:spPr>
          <a:xfrm>
            <a:off x="0" y="0"/>
            <a:ext cx="308752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en-US" altLang="ko-KR" sz="2400" dirty="0">
                <a:solidFill>
                  <a:srgbClr val="51473D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CONTENTS</a:t>
            </a:r>
          </a:p>
          <a:p>
            <a:pPr algn="dist">
              <a:defRPr/>
            </a:pPr>
            <a:r>
              <a:rPr lang="ko-KR" altLang="en-US" sz="2400" dirty="0">
                <a:solidFill>
                  <a:srgbClr val="51473D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목차소개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xmlns="" id="{C46BB59D-B9DB-4847-A2FC-67B48DA108A9}"/>
              </a:ext>
            </a:extLst>
          </p:cNvPr>
          <p:cNvGrpSpPr/>
          <p:nvPr/>
        </p:nvGrpSpPr>
        <p:grpSpPr>
          <a:xfrm>
            <a:off x="3016405" y="631791"/>
            <a:ext cx="8107678" cy="6108026"/>
            <a:chOff x="-71119" y="771363"/>
            <a:chExt cx="8107678" cy="6108026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xmlns="" id="{64745E31-1CFE-4214-8F81-37B806C70237}"/>
                </a:ext>
              </a:extLst>
            </p:cNvPr>
            <p:cNvGrpSpPr/>
            <p:nvPr/>
          </p:nvGrpSpPr>
          <p:grpSpPr>
            <a:xfrm>
              <a:off x="0" y="771363"/>
              <a:ext cx="7965440" cy="1323439"/>
              <a:chOff x="0" y="1136202"/>
              <a:chExt cx="7965440" cy="1323439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xmlns="" id="{A1F0FC6A-F110-4685-AAEB-16141F526A77}"/>
                  </a:ext>
                </a:extLst>
              </p:cNvPr>
              <p:cNvSpPr txBox="1"/>
              <p:nvPr/>
            </p:nvSpPr>
            <p:spPr>
              <a:xfrm>
                <a:off x="0" y="1136202"/>
                <a:ext cx="751345" cy="13234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en-US" altLang="ko-KR" sz="8000" b="1" dirty="0">
                    <a:ln w="9525">
                      <a:solidFill>
                        <a:schemeClr val="bg1"/>
                      </a:solidFill>
                    </a:ln>
                    <a:solidFill>
                      <a:srgbClr val="FFC000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1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xmlns="" id="{687EA0A8-03B0-4C96-B629-FEA01688CFD3}"/>
                  </a:ext>
                </a:extLst>
              </p:cNvPr>
              <p:cNvSpPr txBox="1"/>
              <p:nvPr/>
            </p:nvSpPr>
            <p:spPr>
              <a:xfrm>
                <a:off x="751345" y="1413202"/>
                <a:ext cx="7214095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4400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여정 </a:t>
                </a:r>
                <a:r>
                  <a:rPr lang="en-US" altLang="ko-KR" sz="4400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:</a:t>
                </a:r>
                <a:r>
                  <a:rPr lang="ko-KR" altLang="en-US" sz="4400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 프로젝트 진행 과정</a:t>
                </a:r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xmlns="" id="{4FC3C923-A8C0-4F40-B280-D6FE46008262}"/>
                </a:ext>
              </a:extLst>
            </p:cNvPr>
            <p:cNvGrpSpPr/>
            <p:nvPr/>
          </p:nvGrpSpPr>
          <p:grpSpPr>
            <a:xfrm>
              <a:off x="-71119" y="2001137"/>
              <a:ext cx="8107678" cy="1323439"/>
              <a:chOff x="-71119" y="2380125"/>
              <a:chExt cx="8107678" cy="1323439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xmlns="" id="{70203640-7F87-45FE-921F-2309E50BE2ED}"/>
                  </a:ext>
                </a:extLst>
              </p:cNvPr>
              <p:cNvSpPr txBox="1"/>
              <p:nvPr/>
            </p:nvSpPr>
            <p:spPr>
              <a:xfrm>
                <a:off x="-71119" y="2380125"/>
                <a:ext cx="751345" cy="13234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en-US" altLang="ko-KR" sz="8000" b="1" dirty="0">
                    <a:ln w="9525">
                      <a:solidFill>
                        <a:schemeClr val="bg1"/>
                      </a:solidFill>
                    </a:ln>
                    <a:solidFill>
                      <a:srgbClr val="FFC000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2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xmlns="" id="{F053303E-6C25-4701-A777-088B9CE89BF8}"/>
                  </a:ext>
                </a:extLst>
              </p:cNvPr>
              <p:cNvSpPr txBox="1"/>
              <p:nvPr/>
            </p:nvSpPr>
            <p:spPr>
              <a:xfrm>
                <a:off x="822464" y="2648890"/>
                <a:ext cx="7214095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4400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웹페이지 구성</a:t>
                </a:r>
              </a:p>
            </p:txBody>
          </p:sp>
        </p:grp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xmlns="" id="{36825D8A-7D91-4B9A-85BB-12DE13668A51}"/>
                </a:ext>
              </a:extLst>
            </p:cNvPr>
            <p:cNvGrpSpPr/>
            <p:nvPr/>
          </p:nvGrpSpPr>
          <p:grpSpPr>
            <a:xfrm>
              <a:off x="-1" y="3276297"/>
              <a:ext cx="8036559" cy="1323439"/>
              <a:chOff x="-1" y="3558980"/>
              <a:chExt cx="8036559" cy="1323439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xmlns="" id="{ADF57256-C4CB-4DB2-B221-C0AAAB9D6548}"/>
                  </a:ext>
                </a:extLst>
              </p:cNvPr>
              <p:cNvSpPr txBox="1"/>
              <p:nvPr/>
            </p:nvSpPr>
            <p:spPr>
              <a:xfrm>
                <a:off x="-1" y="3558980"/>
                <a:ext cx="751345" cy="13234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en-US" altLang="ko-KR" sz="8000" b="1" dirty="0">
                    <a:ln w="9525">
                      <a:solidFill>
                        <a:schemeClr val="bg1"/>
                      </a:solidFill>
                    </a:ln>
                    <a:solidFill>
                      <a:srgbClr val="FFC000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3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xmlns="" id="{26307A4B-F1CE-4CB6-B9AD-6CF7B849EA79}"/>
                  </a:ext>
                </a:extLst>
              </p:cNvPr>
              <p:cNvSpPr txBox="1"/>
              <p:nvPr/>
            </p:nvSpPr>
            <p:spPr>
              <a:xfrm>
                <a:off x="822463" y="3810196"/>
                <a:ext cx="7214095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4400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기능 구현</a:t>
                </a:r>
              </a:p>
            </p:txBody>
          </p:sp>
        </p:grp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xmlns="" id="{48BF1BAC-0836-4B65-898A-A78CC7FB94A7}"/>
                </a:ext>
              </a:extLst>
            </p:cNvPr>
            <p:cNvGrpSpPr/>
            <p:nvPr/>
          </p:nvGrpSpPr>
          <p:grpSpPr>
            <a:xfrm>
              <a:off x="-1" y="4398951"/>
              <a:ext cx="8036560" cy="1323439"/>
              <a:chOff x="-1" y="4553621"/>
              <a:chExt cx="8036560" cy="1323439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xmlns="" id="{DA358029-6763-4B29-9C86-271161497CAD}"/>
                  </a:ext>
                </a:extLst>
              </p:cNvPr>
              <p:cNvSpPr txBox="1"/>
              <p:nvPr/>
            </p:nvSpPr>
            <p:spPr>
              <a:xfrm>
                <a:off x="-1" y="4553621"/>
                <a:ext cx="751345" cy="13234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en-US" altLang="ko-KR" sz="8000" b="1" dirty="0">
                    <a:ln w="9525">
                      <a:solidFill>
                        <a:schemeClr val="bg1"/>
                      </a:solidFill>
                    </a:ln>
                    <a:solidFill>
                      <a:srgbClr val="FFC000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4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xmlns="" id="{5A45CCE5-E655-4311-92D6-E7C9C4129F25}"/>
                  </a:ext>
                </a:extLst>
              </p:cNvPr>
              <p:cNvSpPr txBox="1"/>
              <p:nvPr/>
            </p:nvSpPr>
            <p:spPr>
              <a:xfrm>
                <a:off x="822464" y="4923327"/>
                <a:ext cx="7214095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4400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웹페이지 시연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xmlns="" id="{C1A3677A-E0BD-44EE-9569-2F63BEAD57B9}"/>
                </a:ext>
              </a:extLst>
            </p:cNvPr>
            <p:cNvGrpSpPr/>
            <p:nvPr/>
          </p:nvGrpSpPr>
          <p:grpSpPr>
            <a:xfrm>
              <a:off x="-1" y="5555950"/>
              <a:ext cx="8036560" cy="1323439"/>
              <a:chOff x="-1" y="5555950"/>
              <a:chExt cx="8036560" cy="1323439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xmlns="" id="{CD65187F-98A1-4F38-9585-0F05D077EC9E}"/>
                  </a:ext>
                </a:extLst>
              </p:cNvPr>
              <p:cNvSpPr txBox="1"/>
              <p:nvPr/>
            </p:nvSpPr>
            <p:spPr>
              <a:xfrm>
                <a:off x="-1" y="5555950"/>
                <a:ext cx="751345" cy="13234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en-US" altLang="ko-KR" sz="8000" b="1" dirty="0">
                    <a:ln w="9525">
                      <a:solidFill>
                        <a:schemeClr val="bg1"/>
                      </a:solidFill>
                    </a:ln>
                    <a:solidFill>
                      <a:srgbClr val="FFC000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5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xmlns="" id="{2EC21157-C8C4-4A32-8311-A3555C263E53}"/>
                  </a:ext>
                </a:extLst>
              </p:cNvPr>
              <p:cNvSpPr txBox="1"/>
              <p:nvPr/>
            </p:nvSpPr>
            <p:spPr>
              <a:xfrm>
                <a:off x="822464" y="5832950"/>
                <a:ext cx="7214095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4400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보완할 점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71943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43BA5836-5679-448D-A546-A0A390DFD07C}"/>
              </a:ext>
            </a:extLst>
          </p:cNvPr>
          <p:cNvSpPr txBox="1"/>
          <p:nvPr/>
        </p:nvSpPr>
        <p:spPr>
          <a:xfrm>
            <a:off x="149720" y="-82473"/>
            <a:ext cx="75134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8000" b="1" dirty="0">
                <a:ln w="9525">
                  <a:solidFill>
                    <a:schemeClr val="bg1"/>
                  </a:solidFill>
                </a:ln>
                <a:solidFill>
                  <a:srgbClr val="FFC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FAE77755-8681-4CDF-B75E-6A4E82A3EE64}"/>
              </a:ext>
            </a:extLst>
          </p:cNvPr>
          <p:cNvSpPr txBox="1"/>
          <p:nvPr/>
        </p:nvSpPr>
        <p:spPr>
          <a:xfrm>
            <a:off x="901065" y="264160"/>
            <a:ext cx="33051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여정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xmlns="" id="{6011472A-7258-43A5-A3C1-30EA08EAADAC}"/>
              </a:ext>
            </a:extLst>
          </p:cNvPr>
          <p:cNvGrpSpPr/>
          <p:nvPr/>
        </p:nvGrpSpPr>
        <p:grpSpPr>
          <a:xfrm>
            <a:off x="0" y="1033601"/>
            <a:ext cx="13052920" cy="5824399"/>
            <a:chOff x="0" y="1033601"/>
            <a:chExt cx="13052920" cy="5824399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xmlns="" id="{88E84FDB-444B-4186-81EC-1CC0862D0386}"/>
                </a:ext>
              </a:extLst>
            </p:cNvPr>
            <p:cNvGrpSpPr/>
            <p:nvPr/>
          </p:nvGrpSpPr>
          <p:grpSpPr>
            <a:xfrm>
              <a:off x="0" y="1033601"/>
              <a:ext cx="13052920" cy="5824399"/>
              <a:chOff x="-109080" y="1056301"/>
              <a:chExt cx="13052920" cy="5824399"/>
            </a:xfrm>
          </p:grpSpPr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xmlns="" id="{34B672BA-FAE5-448A-9DC3-229FCF47F4C3}"/>
                  </a:ext>
                </a:extLst>
              </p:cNvPr>
              <p:cNvCxnSpPr/>
              <p:nvPr/>
            </p:nvCxnSpPr>
            <p:spPr>
              <a:xfrm>
                <a:off x="254391" y="1056301"/>
                <a:ext cx="11365523" cy="0"/>
              </a:xfrm>
              <a:prstGeom prst="line">
                <a:avLst/>
              </a:prstGeom>
              <a:ln w="47625">
                <a:solidFill>
                  <a:srgbClr val="82828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xmlns="" id="{F840470F-0D2E-46C5-86F1-D44201B4A4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109080" y="1191101"/>
                <a:ext cx="12192000" cy="5689599"/>
              </a:xfrm>
              <a:prstGeom prst="rect">
                <a:avLst/>
              </a:prstGeom>
            </p:spPr>
          </p:pic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xmlns="" id="{4EBB0A28-D43B-4B42-8495-990FB478CF84}"/>
                  </a:ext>
                </a:extLst>
              </p:cNvPr>
              <p:cNvSpPr txBox="1"/>
              <p:nvPr/>
            </p:nvSpPr>
            <p:spPr>
              <a:xfrm>
                <a:off x="497840" y="1587599"/>
                <a:ext cx="216408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11</a:t>
                </a:r>
                <a:r>
                  <a:rPr lang="ko-KR" altLang="en-US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월 </a:t>
                </a:r>
                <a:r>
                  <a:rPr lang="en-US" altLang="ko-KR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17</a:t>
                </a:r>
                <a:r>
                  <a:rPr lang="ko-KR" altLang="en-US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일 조 결성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xmlns="" id="{D43D6DBD-6B1D-4979-A6A3-EBF29AB4049E}"/>
                  </a:ext>
                </a:extLst>
              </p:cNvPr>
              <p:cNvSpPr txBox="1"/>
              <p:nvPr/>
            </p:nvSpPr>
            <p:spPr>
              <a:xfrm>
                <a:off x="5713632" y="1402933"/>
                <a:ext cx="243468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11</a:t>
                </a:r>
                <a:r>
                  <a:rPr lang="ko-KR" altLang="en-US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월 </a:t>
                </a:r>
                <a:r>
                  <a:rPr lang="en-US" altLang="ko-KR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29</a:t>
                </a:r>
                <a:r>
                  <a:rPr lang="ko-KR" altLang="en-US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일 주제선정 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xmlns="" id="{C952DAEE-EA37-47C0-A11F-A038F61BFE2E}"/>
                  </a:ext>
                </a:extLst>
              </p:cNvPr>
              <p:cNvSpPr txBox="1"/>
              <p:nvPr/>
            </p:nvSpPr>
            <p:spPr>
              <a:xfrm>
                <a:off x="2326640" y="4257040"/>
                <a:ext cx="216408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12</a:t>
                </a:r>
                <a:r>
                  <a:rPr lang="ko-KR" altLang="en-US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월 </a:t>
                </a:r>
                <a:r>
                  <a:rPr lang="en-US" altLang="ko-KR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5</a:t>
                </a:r>
                <a:r>
                  <a:rPr lang="ko-KR" altLang="en-US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일 초안발표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xmlns="" id="{71D30791-9768-4449-8E2E-33DF4C354A71}"/>
                  </a:ext>
                </a:extLst>
              </p:cNvPr>
              <p:cNvSpPr txBox="1"/>
              <p:nvPr/>
            </p:nvSpPr>
            <p:spPr>
              <a:xfrm>
                <a:off x="7051040" y="4338320"/>
                <a:ext cx="25095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주요기능구현 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xmlns="" id="{7AD018D1-5916-4296-BE70-9E005E679F94}"/>
                  </a:ext>
                </a:extLst>
              </p:cNvPr>
              <p:cNvSpPr txBox="1"/>
              <p:nvPr/>
            </p:nvSpPr>
            <p:spPr>
              <a:xfrm>
                <a:off x="8829040" y="1577478"/>
                <a:ext cx="4114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2019.12.19 </a:t>
                </a:r>
                <a:r>
                  <a:rPr lang="ko-KR" altLang="en-US" dirty="0"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최종 발표 및 시연 </a:t>
                </a: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C72AD355-CFB4-4C21-A0F6-A03D02BD7833}"/>
                </a:ext>
              </a:extLst>
            </p:cNvPr>
            <p:cNvSpPr txBox="1"/>
            <p:nvPr/>
          </p:nvSpPr>
          <p:spPr>
            <a:xfrm>
              <a:off x="10647680" y="4947920"/>
              <a:ext cx="16154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상세기능구현</a:t>
              </a:r>
              <a:endPara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  <a:p>
              <a:r>
                <a:rPr lang="ko-KR" altLang="en-US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및 합체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70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49720" y="-82473"/>
            <a:ext cx="75134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8000" b="1" dirty="0">
                <a:ln w="9525">
                  <a:solidFill>
                    <a:schemeClr val="bg1"/>
                  </a:solidFill>
                </a:ln>
                <a:solidFill>
                  <a:srgbClr val="FFC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endParaRPr lang="ko-KR" altLang="en-US" sz="8000" b="1" dirty="0">
              <a:ln w="9525">
                <a:solidFill>
                  <a:schemeClr val="bg1"/>
                </a:solidFill>
              </a:ln>
              <a:solidFill>
                <a:srgbClr val="FFC000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254391" y="1056301"/>
            <a:ext cx="11365523" cy="0"/>
          </a:xfrm>
          <a:prstGeom prst="line">
            <a:avLst/>
          </a:prstGeom>
          <a:ln w="47625">
            <a:solidFill>
              <a:srgbClr val="8282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794932" y="1158904"/>
            <a:ext cx="8811140" cy="561703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21731" y="317636"/>
            <a:ext cx="34727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800" dirty="0">
                <a:solidFill>
                  <a:srgbClr val="51473D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초기 화면 구성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D60E76EC-640E-4A02-9730-FA277A4C1CD6}"/>
              </a:ext>
            </a:extLst>
          </p:cNvPr>
          <p:cNvGrpSpPr/>
          <p:nvPr/>
        </p:nvGrpSpPr>
        <p:grpSpPr>
          <a:xfrm>
            <a:off x="571500" y="1371600"/>
            <a:ext cx="11049000" cy="5335270"/>
            <a:chOff x="571500" y="428625"/>
            <a:chExt cx="11049000" cy="5953125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xmlns="" id="{C8C67F7D-67BB-4B9A-B3A6-B414011F1322}"/>
                </a:ext>
              </a:extLst>
            </p:cNvPr>
            <p:cNvSpPr/>
            <p:nvPr/>
          </p:nvSpPr>
          <p:spPr>
            <a:xfrm>
              <a:off x="571500" y="428625"/>
              <a:ext cx="11049000" cy="1781175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xmlns="" id="{9BE9F7FC-639A-4271-A931-8EC0EF9DC25A}"/>
                </a:ext>
              </a:extLst>
            </p:cNvPr>
            <p:cNvSpPr/>
            <p:nvPr/>
          </p:nvSpPr>
          <p:spPr>
            <a:xfrm>
              <a:off x="571500" y="2475841"/>
              <a:ext cx="11049000" cy="1781175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xmlns="" id="{242DCB4E-0672-4AA5-8393-9442E94790DD}"/>
                </a:ext>
              </a:extLst>
            </p:cNvPr>
            <p:cNvSpPr/>
            <p:nvPr/>
          </p:nvSpPr>
          <p:spPr>
            <a:xfrm>
              <a:off x="571500" y="4600575"/>
              <a:ext cx="11049000" cy="1781175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xmlns="" id="{7F22E358-79C0-407F-99AC-BA2420EB0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27889" y="795876"/>
              <a:ext cx="976618" cy="1377844"/>
            </a:xfrm>
            <a:prstGeom prst="rect">
              <a:avLst/>
            </a:prstGeom>
          </p:spPr>
        </p:pic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xmlns="" id="{5F554247-0A17-4EFD-ACFF-772FE4993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99556" l="0" r="100000">
                          <a14:foregroundMark x1="34667" y1="32889" x2="36444" y2="50222"/>
                          <a14:foregroundMark x1="59111" y1="37778" x2="40444" y2="68444"/>
                          <a14:foregroundMark x1="36889" y1="38667" x2="68889" y2="40444"/>
                          <a14:foregroundMark x1="68889" y1="57778" x2="45333" y2="57778"/>
                          <a14:foregroundMark x1="67556" y1="64000" x2="32889" y2="82667"/>
                          <a14:foregroundMark x1="45333" y1="85778" x2="72889" y2="71556"/>
                          <a14:foregroundMark x1="30222" y1="5778" x2="30222" y2="5778"/>
                          <a14:foregroundMark x1="41778" y1="8000" x2="41778" y2="8000"/>
                          <a14:foregroundMark x1="54222" y1="5333" x2="54222" y2="5333"/>
                          <a14:foregroundMark x1="22222" y1="7556" x2="20889" y2="1778"/>
                          <a14:foregroundMark x1="23111" y1="10222" x2="22222" y2="444"/>
                          <a14:foregroundMark x1="52889" y1="10667" x2="52889" y2="444"/>
                          <a14:foregroundMark x1="70222" y1="11556" x2="70667" y2="444"/>
                          <a14:foregroundMark x1="34222" y1="65333" x2="45333" y2="8622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37708" y="807452"/>
              <a:ext cx="1366268" cy="13662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xmlns="" id="{3C60408F-7664-4462-9468-55899DC9E7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18584" y="777113"/>
              <a:ext cx="1366269" cy="1366269"/>
            </a:xfrm>
            <a:prstGeom prst="rect">
              <a:avLst/>
            </a:prstGeom>
          </p:spPr>
        </p:pic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xmlns="" id="{65DED662-31B2-478D-8717-CDBAD80E3F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35493" y="2651270"/>
              <a:ext cx="1531278" cy="1327698"/>
            </a:xfrm>
            <a:prstGeom prst="rect">
              <a:avLst/>
            </a:prstGeom>
          </p:spPr>
        </p:pic>
        <p:pic>
          <p:nvPicPr>
            <p:cNvPr id="58" name="그림 57">
              <a:extLst>
                <a:ext uri="{FF2B5EF4-FFF2-40B4-BE49-F238E27FC236}">
                  <a16:creationId xmlns:a16="http://schemas.microsoft.com/office/drawing/2014/main" xmlns="" id="{5B2A4C5D-16E8-472E-9575-7ED2A510F6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6771" y="2636531"/>
              <a:ext cx="1873679" cy="1781175"/>
            </a:xfrm>
            <a:prstGeom prst="rect">
              <a:avLst/>
            </a:prstGeom>
          </p:spPr>
        </p:pic>
        <p:pic>
          <p:nvPicPr>
            <p:cNvPr id="64" name="그림 63">
              <a:extLst>
                <a:ext uri="{FF2B5EF4-FFF2-40B4-BE49-F238E27FC236}">
                  <a16:creationId xmlns:a16="http://schemas.microsoft.com/office/drawing/2014/main" xmlns="" id="{8146514A-100B-4843-8DA5-D78AB5060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9475" y="2636531"/>
              <a:ext cx="1459793" cy="1459793"/>
            </a:xfrm>
            <a:prstGeom prst="rect">
              <a:avLst/>
            </a:prstGeom>
          </p:spPr>
        </p:pic>
        <p:pic>
          <p:nvPicPr>
            <p:cNvPr id="65" name="그림 64">
              <a:extLst>
                <a:ext uri="{FF2B5EF4-FFF2-40B4-BE49-F238E27FC236}">
                  <a16:creationId xmlns:a16="http://schemas.microsoft.com/office/drawing/2014/main" xmlns="" id="{1914229E-CA5D-4174-BB84-5B082B66C5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0" b="70186" l="12500" r="90000">
                          <a14:foregroundMark x1="30625" y1="19669" x2="30625" y2="19669"/>
                          <a14:foregroundMark x1="34500" y1="25880" x2="34500" y2="25880"/>
                          <a14:foregroundMark x1="31625" y1="34369" x2="28750" y2="28364"/>
                          <a14:foregroundMark x1="22875" y1="40580" x2="22875" y2="40580"/>
                          <a14:foregroundMark x1="26750" y1="48447" x2="26750" y2="48447"/>
                          <a14:foregroundMark x1="28125" y1="54865" x2="28125" y2="54865"/>
                          <a14:foregroundMark x1="46500" y1="42443" x2="46500" y2="42443"/>
                          <a14:foregroundMark x1="35500" y1="66460" x2="35500" y2="66460"/>
                          <a14:foregroundMark x1="53375" y1="39752" x2="53375" y2="39752"/>
                          <a14:foregroundMark x1="57000" y1="43685" x2="57000" y2="43685"/>
                          <a14:foregroundMark x1="67250" y1="42443" x2="67250" y2="42443"/>
                          <a14:foregroundMark x1="74000" y1="41822" x2="74000" y2="4182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7254"/>
            <a:stretch/>
          </p:blipFill>
          <p:spPr>
            <a:xfrm>
              <a:off x="2358997" y="2747381"/>
              <a:ext cx="2544830" cy="1135477"/>
            </a:xfrm>
            <a:prstGeom prst="rect">
              <a:avLst/>
            </a:prstGeom>
          </p:spPr>
        </p:pic>
        <p:pic>
          <p:nvPicPr>
            <p:cNvPr id="67" name="Picture 4" descr="web browser icon에 대한 이미지 검색결과">
              <a:extLst>
                <a:ext uri="{FF2B5EF4-FFF2-40B4-BE49-F238E27FC236}">
                  <a16:creationId xmlns:a16="http://schemas.microsoft.com/office/drawing/2014/main" xmlns="" id="{B0292343-188E-4A40-ABD5-D2744B16E0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7111" b="89778" l="9778" r="89778">
                          <a14:foregroundMark x1="34667" y1="23111" x2="43111" y2="18667"/>
                          <a14:foregroundMark x1="44889" y1="51556" x2="58667" y2="42667"/>
                          <a14:foregroundMark x1="44889" y1="44444" x2="56000" y2="49778"/>
                          <a14:foregroundMark x1="43111" y1="60000" x2="53333" y2="47111"/>
                          <a14:foregroundMark x1="52444" y1="56889" x2="43556" y2="53333"/>
                          <a14:foregroundMark x1="64000" y1="63111" x2="60000" y2="35111"/>
                          <a14:foregroundMark x1="62222" y1="50222" x2="46222" y2="61333"/>
                          <a14:foregroundMark x1="51111" y1="48889" x2="34222" y2="65333"/>
                          <a14:foregroundMark x1="57778" y1="36444" x2="43556" y2="66222"/>
                          <a14:foregroundMark x1="51556" y1="38222" x2="24444" y2="73778"/>
                          <a14:foregroundMark x1="60000" y1="35111" x2="43556" y2="64444"/>
                          <a14:foregroundMark x1="57778" y1="26667" x2="32889" y2="68889"/>
                          <a14:foregroundMark x1="51556" y1="31111" x2="36444" y2="73778"/>
                          <a14:foregroundMark x1="53333" y1="30667" x2="48889" y2="69778"/>
                          <a14:foregroundMark x1="72889" y1="36000" x2="63111" y2="75111"/>
                          <a14:foregroundMark x1="69778" y1="35111" x2="51556" y2="73778"/>
                          <a14:foregroundMark x1="58667" y1="32889" x2="42667" y2="68889"/>
                          <a14:foregroundMark x1="56444" y1="19111" x2="31111" y2="72000"/>
                          <a14:foregroundMark x1="54667" y1="28889" x2="40444" y2="67556"/>
                          <a14:foregroundMark x1="48889" y1="20000" x2="26667" y2="73778"/>
                          <a14:foregroundMark x1="48000" y1="28889" x2="28889" y2="68889"/>
                          <a14:foregroundMark x1="51040" y1="12860" x2="22667" y2="72444"/>
                          <a14:foregroundMark x1="22667" y1="72444" x2="20000" y2="74222"/>
                          <a14:foregroundMark x1="49333" y1="25333" x2="32000" y2="75111"/>
                          <a14:foregroundMark x1="46222" y1="25333" x2="27556" y2="56444"/>
                          <a14:foregroundMark x1="40444" y1="28444" x2="19111" y2="68889"/>
                          <a14:foregroundMark x1="48000" y1="31111" x2="36444" y2="63111"/>
                          <a14:foregroundMark x1="61333" y1="46222" x2="56444" y2="75111"/>
                          <a14:foregroundMark x1="61333" y1="34222" x2="69778" y2="74222"/>
                          <a14:foregroundMark x1="64000" y1="41778" x2="72889" y2="76000"/>
                          <a14:foregroundMark x1="64444" y1="47111" x2="56444" y2="71556"/>
                          <a14:backgroundMark x1="60000" y1="4889" x2="41778" y2="4889"/>
                          <a14:backgroundMark x1="41778" y1="4889" x2="56444" y2="4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70921" y="1156571"/>
              <a:ext cx="849579" cy="8495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3" name="그림 72" descr="그리기이(가) 표시된 사진&#10;&#10;자동 생성된 설명">
              <a:extLst>
                <a:ext uri="{FF2B5EF4-FFF2-40B4-BE49-F238E27FC236}">
                  <a16:creationId xmlns:a16="http://schemas.microsoft.com/office/drawing/2014/main" xmlns="" id="{E840ACEF-8A71-455B-A575-7B4D7CFD58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print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0" b="94667" l="5778" r="94222">
                          <a14:foregroundMark x1="14667" y1="56889" x2="11556" y2="64444"/>
                          <a14:foregroundMark x1="11556" y1="62667" x2="7556" y2="73333"/>
                          <a14:foregroundMark x1="7556" y1="72444" x2="7556" y2="85778"/>
                          <a14:foregroundMark x1="5778" y1="84889" x2="7556" y2="89333"/>
                          <a14:foregroundMark x1="7556" y1="90222" x2="12444" y2="95111"/>
                          <a14:foregroundMark x1="12444" y1="95111" x2="24889" y2="95111"/>
                          <a14:foregroundMark x1="26667" y1="94222" x2="34667" y2="91556"/>
                          <a14:foregroundMark x1="57778" y1="14667" x2="61333" y2="12889"/>
                          <a14:foregroundMark x1="61333" y1="12000" x2="68000" y2="8889"/>
                          <a14:foregroundMark x1="62222" y1="9778" x2="71111" y2="6222"/>
                          <a14:foregroundMark x1="72000" y1="6222" x2="79556" y2="2222"/>
                          <a14:foregroundMark x1="81778" y1="444" x2="84444" y2="444"/>
                          <a14:foregroundMark x1="89333" y1="4000" x2="92000" y2="8000"/>
                          <a14:foregroundMark x1="92000" y1="9778" x2="92889" y2="14667"/>
                          <a14:foregroundMark x1="94222" y1="16444" x2="94222" y2="1777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83418" y="1221361"/>
              <a:ext cx="720000" cy="720000"/>
            </a:xfrm>
            <a:prstGeom prst="rect">
              <a:avLst/>
            </a:prstGeom>
          </p:spPr>
        </p:pic>
        <p:pic>
          <p:nvPicPr>
            <p:cNvPr id="74" name="그림 73" descr="시계, 그리기이(가) 표시된 사진&#10;&#10;자동 생성된 설명">
              <a:extLst>
                <a:ext uri="{FF2B5EF4-FFF2-40B4-BE49-F238E27FC236}">
                  <a16:creationId xmlns:a16="http://schemas.microsoft.com/office/drawing/2014/main" xmlns="" id="{D8279FE0-09B6-4F55-92EC-6B3C8F0A8C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ackgroundRemoval t="10000" b="90000" l="10000" r="90000">
                          <a14:foregroundMark x1="48000" y1="48889" x2="45333" y2="55111"/>
                          <a14:foregroundMark x1="45333" y1="56000" x2="38222" y2="64889"/>
                          <a14:foregroundMark x1="37333" y1="65333" x2="33333" y2="70667"/>
                          <a14:foregroundMark x1="30667" y1="70667" x2="26222" y2="75111"/>
                          <a14:foregroundMark x1="83556" y1="73333" x2="68000" y2="82222"/>
                          <a14:foregroundMark x1="68000" y1="82222" x2="48889" y2="87111"/>
                          <a14:foregroundMark x1="40000" y1="87111" x2="30667" y2="86222"/>
                          <a14:foregroundMark x1="23556" y1="83556" x2="33333" y2="52444"/>
                          <a14:foregroundMark x1="36444" y1="52444" x2="41778" y2="64000"/>
                          <a14:foregroundMark x1="43556" y1="56889" x2="39111" y2="72444"/>
                          <a14:foregroundMark x1="48889" y1="61333" x2="37333" y2="75111"/>
                          <a14:foregroundMark x1="35111" y1="68000" x2="25333" y2="75111"/>
                          <a14:foregroundMark x1="20889" y1="72444" x2="12444" y2="76000"/>
                          <a14:foregroundMark x1="11556" y1="70667" x2="11556" y2="70667"/>
                          <a14:foregroundMark x1="13333" y1="52444" x2="49778" y2="88000"/>
                          <a14:foregroundMark x1="68889" y1="81333" x2="71111" y2="8222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64453" y="1156572"/>
              <a:ext cx="849578" cy="849578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xmlns="" id="{1B60D9CC-E4A4-4F9D-A5D6-E27346AD7F50}"/>
                </a:ext>
              </a:extLst>
            </p:cNvPr>
            <p:cNvSpPr/>
            <p:nvPr/>
          </p:nvSpPr>
          <p:spPr>
            <a:xfrm>
              <a:off x="884026" y="433091"/>
              <a:ext cx="1692841" cy="345393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Front-End</a:t>
              </a:r>
              <a:endPara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xmlns="" id="{6085A566-A1B1-4BDF-AF0D-1A87B4FD2234}"/>
                </a:ext>
              </a:extLst>
            </p:cNvPr>
            <p:cNvSpPr/>
            <p:nvPr/>
          </p:nvSpPr>
          <p:spPr>
            <a:xfrm>
              <a:off x="884026" y="2514600"/>
              <a:ext cx="1692841" cy="345393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Back-End</a:t>
              </a:r>
              <a:endPara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76" name="직사각형 75">
              <a:extLst>
                <a:ext uri="{FF2B5EF4-FFF2-40B4-BE49-F238E27FC236}">
                  <a16:creationId xmlns:a16="http://schemas.microsoft.com/office/drawing/2014/main" xmlns="" id="{4C1A5942-7768-4AA0-B431-42DFC54EBF04}"/>
                </a:ext>
              </a:extLst>
            </p:cNvPr>
            <p:cNvSpPr/>
            <p:nvPr/>
          </p:nvSpPr>
          <p:spPr>
            <a:xfrm>
              <a:off x="892907" y="4596417"/>
              <a:ext cx="1692841" cy="345393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Database</a:t>
              </a:r>
              <a:endPara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9061631D-C07A-407C-A7A3-B65E4343B0BC}"/>
                </a:ext>
              </a:extLst>
            </p:cNvPr>
            <p:cNvGrpSpPr/>
            <p:nvPr/>
          </p:nvGrpSpPr>
          <p:grpSpPr>
            <a:xfrm>
              <a:off x="6704330" y="764739"/>
              <a:ext cx="1995869" cy="1299966"/>
              <a:chOff x="682554" y="758519"/>
              <a:chExt cx="1995869" cy="1299966"/>
            </a:xfrm>
          </p:grpSpPr>
          <p:pic>
            <p:nvPicPr>
              <p:cNvPr id="7" name="그림 6" descr="그리기이(가) 표시된 사진&#10;&#10;자동 생성된 설명">
                <a:extLst>
                  <a:ext uri="{FF2B5EF4-FFF2-40B4-BE49-F238E27FC236}">
                    <a16:creationId xmlns:a16="http://schemas.microsoft.com/office/drawing/2014/main" xmlns="" id="{FC1BCDE0-C3EB-4378-8D27-D270C5E470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98720" y="1081867"/>
                <a:ext cx="976618" cy="976618"/>
              </a:xfrm>
              <a:prstGeom prst="rect">
                <a:avLst/>
              </a:prstGeom>
            </p:spPr>
          </p:pic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xmlns="" id="{50F357E5-CA29-4C38-9535-80F03D73F124}"/>
                  </a:ext>
                </a:extLst>
              </p:cNvPr>
              <p:cNvSpPr/>
              <p:nvPr/>
            </p:nvSpPr>
            <p:spPr>
              <a:xfrm>
                <a:off x="682554" y="758519"/>
                <a:ext cx="1995869" cy="31614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  <a:latin typeface="배달의민족 한나체 Air" panose="020B0600000101010101" pitchFamily="50" charset="-127"/>
                    <a:ea typeface="배달의민족 한나체 Air" panose="020B0600000101010101" pitchFamily="50" charset="-127"/>
                  </a:rPr>
                  <a:t>BOOTSTRAP</a:t>
                </a:r>
                <a:endParaRPr lang="ko-KR" altLang="en-US" b="1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endParaRPr>
              </a:p>
            </p:txBody>
          </p:sp>
        </p:grpSp>
        <p:pic>
          <p:nvPicPr>
            <p:cNvPr id="21" name="그림 20" descr="그리기이(가) 표시된 사진&#10;&#10;자동 생성된 설명">
              <a:extLst>
                <a:ext uri="{FF2B5EF4-FFF2-40B4-BE49-F238E27FC236}">
                  <a16:creationId xmlns:a16="http://schemas.microsoft.com/office/drawing/2014/main" xmlns="" id="{09D58D3D-0DA5-45B4-B3FE-848AE5AF4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5959" y="950264"/>
              <a:ext cx="1514403" cy="355754"/>
            </a:xfrm>
            <a:prstGeom prst="rect">
              <a:avLst/>
            </a:prstGeom>
          </p:spPr>
        </p:pic>
        <p:pic>
          <p:nvPicPr>
            <p:cNvPr id="30" name="그림 29" descr="그리기이(가) 표시된 사진&#10;&#10;자동 생성된 설명">
              <a:extLst>
                <a:ext uri="{FF2B5EF4-FFF2-40B4-BE49-F238E27FC236}">
                  <a16:creationId xmlns:a16="http://schemas.microsoft.com/office/drawing/2014/main" xmlns="" id="{F92431E8-971A-49CC-A7FD-02620F268933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55244" y="4941810"/>
              <a:ext cx="3705225" cy="1228725"/>
            </a:xfrm>
            <a:prstGeom prst="rect">
              <a:avLst/>
            </a:prstGeom>
          </p:spPr>
        </p:pic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xmlns="" id="{4A5603D0-A11F-4B4D-9CA1-95E1B75E9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1521" y="4596417"/>
              <a:ext cx="1661897" cy="1661897"/>
            </a:xfrm>
            <a:prstGeom prst="rect">
              <a:avLst/>
            </a:prstGeom>
          </p:spPr>
        </p:pic>
        <p:pic>
          <p:nvPicPr>
            <p:cNvPr id="78" name="그림 77" descr="그리기이(가) 표시된 사진&#10;&#10;자동 생성된 설명">
              <a:extLst>
                <a:ext uri="{FF2B5EF4-FFF2-40B4-BE49-F238E27FC236}">
                  <a16:creationId xmlns:a16="http://schemas.microsoft.com/office/drawing/2014/main" xmlns="" id="{3E45D736-5939-4E16-8E26-FEA4EF4AF2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1471" y="3156477"/>
              <a:ext cx="1514403" cy="355754"/>
            </a:xfrm>
            <a:prstGeom prst="rect">
              <a:avLst/>
            </a:prstGeom>
          </p:spPr>
        </p:pic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xmlns="" id="{7999FFAA-4104-44D4-92DA-71FC5CADC8B0}"/>
                </a:ext>
              </a:extLst>
            </p:cNvPr>
            <p:cNvSpPr/>
            <p:nvPr/>
          </p:nvSpPr>
          <p:spPr>
            <a:xfrm>
              <a:off x="8486795" y="813012"/>
              <a:ext cx="3133705" cy="38842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WEB Browser</a:t>
              </a:r>
              <a:endParaRPr lang="ko-KR" altLang="en-US" b="1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grpSp>
          <p:nvGrpSpPr>
            <p:cNvPr id="82" name="그룹 81">
              <a:extLst>
                <a:ext uri="{FF2B5EF4-FFF2-40B4-BE49-F238E27FC236}">
                  <a16:creationId xmlns:a16="http://schemas.microsoft.com/office/drawing/2014/main" xmlns="" id="{8B6D81D0-5924-4401-9ED5-2C88920DF1D1}"/>
                </a:ext>
              </a:extLst>
            </p:cNvPr>
            <p:cNvGrpSpPr/>
            <p:nvPr/>
          </p:nvGrpSpPr>
          <p:grpSpPr>
            <a:xfrm>
              <a:off x="5829754" y="805198"/>
              <a:ext cx="1030065" cy="1329039"/>
              <a:chOff x="5829754" y="805198"/>
              <a:chExt cx="1030065" cy="1329039"/>
            </a:xfrm>
          </p:grpSpPr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xmlns="" id="{D6132417-F100-4E77-9527-A2D09EC3D38F}"/>
                  </a:ext>
                </a:extLst>
              </p:cNvPr>
              <p:cNvGrpSpPr/>
              <p:nvPr/>
            </p:nvGrpSpPr>
            <p:grpSpPr>
              <a:xfrm>
                <a:off x="5932549" y="805198"/>
                <a:ext cx="927270" cy="957597"/>
                <a:chOff x="5932549" y="805198"/>
                <a:chExt cx="927270" cy="957597"/>
              </a:xfrm>
            </p:grpSpPr>
            <p:pic>
              <p:nvPicPr>
                <p:cNvPr id="13" name="그림 12" descr="음식, 그리기이(가) 표시된 사진&#10;&#10;자동 생성된 설명">
                  <a:extLst>
                    <a:ext uri="{FF2B5EF4-FFF2-40B4-BE49-F238E27FC236}">
                      <a16:creationId xmlns:a16="http://schemas.microsoft.com/office/drawing/2014/main" xmlns="" id="{AA0B2093-A735-47E9-BC49-6D4810C0862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33572"/>
                <a:stretch/>
              </p:blipFill>
              <p:spPr>
                <a:xfrm>
                  <a:off x="5932549" y="1062332"/>
                  <a:ext cx="869355" cy="700463"/>
                </a:xfrm>
                <a:prstGeom prst="rect">
                  <a:avLst/>
                </a:prstGeom>
              </p:spPr>
            </p:pic>
            <p:pic>
              <p:nvPicPr>
                <p:cNvPr id="77" name="그림 76" descr="음식, 그리기이(가) 표시된 사진&#10;&#10;자동 생성된 설명">
                  <a:extLst>
                    <a:ext uri="{FF2B5EF4-FFF2-40B4-BE49-F238E27FC236}">
                      <a16:creationId xmlns:a16="http://schemas.microsoft.com/office/drawing/2014/main" xmlns="" id="{87510DFC-5CA2-4CC1-896F-C0DF6E6E055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" t="71374" r="-6258"/>
                <a:stretch/>
              </p:blipFill>
              <p:spPr>
                <a:xfrm>
                  <a:off x="5936066" y="805198"/>
                  <a:ext cx="923753" cy="248858"/>
                </a:xfrm>
                <a:prstGeom prst="rect">
                  <a:avLst/>
                </a:prstGeom>
              </p:spPr>
            </p:pic>
          </p:grpSp>
          <p:pic>
            <p:nvPicPr>
              <p:cNvPr id="39" name="그림 38" descr="그리기, 옅은, 교통, 시계이(가) 표시된 사진&#10;&#10;자동 생성된 설명">
                <a:extLst>
                  <a:ext uri="{FF2B5EF4-FFF2-40B4-BE49-F238E27FC236}">
                    <a16:creationId xmlns:a16="http://schemas.microsoft.com/office/drawing/2014/main" xmlns="" id="{6525C7CF-DBC0-427F-BFA7-5446AED656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29754" y="1721624"/>
                <a:ext cx="1030065" cy="412613"/>
              </a:xfrm>
              <a:prstGeom prst="rect">
                <a:avLst/>
              </a:prstGeom>
            </p:spPr>
          </p:pic>
        </p:grpSp>
        <p:pic>
          <p:nvPicPr>
            <p:cNvPr id="81" name="그림 80" descr="옅은이(가) 표시된 사진&#10;&#10;자동 생성된 설명">
              <a:extLst>
                <a:ext uri="{FF2B5EF4-FFF2-40B4-BE49-F238E27FC236}">
                  <a16:creationId xmlns:a16="http://schemas.microsoft.com/office/drawing/2014/main" xmlns="" id="{E3369C72-9336-4655-8726-8EB1984FC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5500" y="1397407"/>
              <a:ext cx="1304938" cy="667298"/>
            </a:xfrm>
            <a:prstGeom prst="rect">
              <a:avLst/>
            </a:prstGeom>
          </p:spPr>
        </p:pic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80931A3C-C473-4E59-BB29-ECCC6E7F3E04}"/>
              </a:ext>
            </a:extLst>
          </p:cNvPr>
          <p:cNvSpPr txBox="1"/>
          <p:nvPr/>
        </p:nvSpPr>
        <p:spPr>
          <a:xfrm>
            <a:off x="149720" y="-82473"/>
            <a:ext cx="75134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8000" b="1" dirty="0">
                <a:ln w="9525">
                  <a:solidFill>
                    <a:schemeClr val="bg1"/>
                  </a:solidFill>
                </a:ln>
                <a:solidFill>
                  <a:srgbClr val="FFC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endParaRPr lang="ko-KR" altLang="en-US" sz="8000" b="1" dirty="0">
              <a:ln w="9525">
                <a:solidFill>
                  <a:schemeClr val="bg1"/>
                </a:solidFill>
              </a:ln>
              <a:solidFill>
                <a:srgbClr val="FFC000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xmlns="" id="{3FB59785-84B8-461B-8700-0047A0161186}"/>
              </a:ext>
            </a:extLst>
          </p:cNvPr>
          <p:cNvCxnSpPr/>
          <p:nvPr/>
        </p:nvCxnSpPr>
        <p:spPr>
          <a:xfrm>
            <a:off x="254391" y="1056301"/>
            <a:ext cx="11365523" cy="0"/>
          </a:xfrm>
          <a:prstGeom prst="line">
            <a:avLst/>
          </a:prstGeom>
          <a:ln w="47625">
            <a:solidFill>
              <a:srgbClr val="8282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57F2E51-1F50-4CA7-AB28-E434B72B16DE}"/>
              </a:ext>
            </a:extLst>
          </p:cNvPr>
          <p:cNvSpPr txBox="1"/>
          <p:nvPr/>
        </p:nvSpPr>
        <p:spPr>
          <a:xfrm>
            <a:off x="1001471" y="233680"/>
            <a:ext cx="39023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사용한 소프트웨어</a:t>
            </a:r>
          </a:p>
        </p:txBody>
      </p:sp>
    </p:spTree>
    <p:extLst>
      <p:ext uri="{BB962C8B-B14F-4D97-AF65-F5344CB8AC3E}">
        <p14:creationId xmlns:p14="http://schemas.microsoft.com/office/powerpoint/2010/main" val="2848972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</TotalTime>
  <Words>399</Words>
  <Application>Microsoft Office PowerPoint</Application>
  <PresentationFormat>와이드스크린</PresentationFormat>
  <Paragraphs>146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3" baseType="lpstr">
      <vt:lpstr>배달의민족 한나체 Air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student</dc:creator>
  <cp:lastModifiedBy>student</cp:lastModifiedBy>
  <cp:revision>45</cp:revision>
  <dcterms:created xsi:type="dcterms:W3CDTF">2019-12-19T04:28:05Z</dcterms:created>
  <dcterms:modified xsi:type="dcterms:W3CDTF">2019-12-20T03:54:20Z</dcterms:modified>
</cp:coreProperties>
</file>

<file path=docProps/thumbnail.jpeg>
</file>